
<file path=[Content_Types].xml><?xml version="1.0" encoding="utf-8"?>
<Types xmlns="http://schemas.openxmlformats.org/package/2006/content-types">
  <Default Extension="jpe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302" r:id="rId3"/>
    <p:sldId id="271" r:id="rId4"/>
    <p:sldId id="285" r:id="rId5"/>
    <p:sldId id="286" r:id="rId6"/>
    <p:sldId id="314" r:id="rId7"/>
    <p:sldId id="316" r:id="rId8"/>
    <p:sldId id="289" r:id="rId9"/>
    <p:sldId id="284" r:id="rId10"/>
    <p:sldId id="294" r:id="rId11"/>
    <p:sldId id="315" r:id="rId12"/>
    <p:sldId id="310" r:id="rId13"/>
    <p:sldId id="273" r:id="rId14"/>
    <p:sldId id="276" r:id="rId15"/>
    <p:sldId id="307" r:id="rId16"/>
    <p:sldId id="309" r:id="rId17"/>
    <p:sldId id="303" r:id="rId18"/>
    <p:sldId id="295" r:id="rId19"/>
    <p:sldId id="292" r:id="rId20"/>
    <p:sldId id="293" r:id="rId21"/>
    <p:sldId id="298" r:id="rId22"/>
    <p:sldId id="297" r:id="rId23"/>
    <p:sldId id="299" r:id="rId24"/>
    <p:sldId id="296" r:id="rId25"/>
    <p:sldId id="311" r:id="rId26"/>
    <p:sldId id="312" r:id="rId27"/>
    <p:sldId id="318" r:id="rId28"/>
    <p:sldId id="300" r:id="rId29"/>
  </p:sldIdLst>
  <p:sldSz cx="12192000" cy="6858000"/>
  <p:notesSz cx="6858000" cy="9144000"/>
  <p:defaultTextStyle>
    <a:defPPr>
      <a:defRPr lang="e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A5330-B835-2444-9D63-4A5D0DAECBA7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D66A86-CBE6-4349-98B1-0B0BF27ADD9F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APNOE</a:t>
          </a:r>
        </a:p>
      </dgm:t>
    </dgm:pt>
    <dgm:pt modelId="{D4278C92-B087-2F47-8B84-B5A89B860EB7}" type="parTrans" cxnId="{71883DD7-8219-2249-97A0-1D859CF75262}">
      <dgm:prSet/>
      <dgm:spPr/>
      <dgm:t>
        <a:bodyPr/>
        <a:lstStyle/>
        <a:p>
          <a:endParaRPr lang="en-GB"/>
        </a:p>
      </dgm:t>
    </dgm:pt>
    <dgm:pt modelId="{60CBD4E3-0B04-CB41-931A-C634DA4725F3}" type="sibTrans" cxnId="{71883DD7-8219-2249-97A0-1D859CF75262}">
      <dgm:prSet/>
      <dgm:spPr/>
      <dgm:t>
        <a:bodyPr/>
        <a:lstStyle/>
        <a:p>
          <a:endParaRPr lang="en-GB"/>
        </a:p>
      </dgm:t>
    </dgm:pt>
    <dgm:pt modelId="{7D92836A-97E8-8C41-A74B-42546FFEA2FF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Ürək çatışmazlığı</a:t>
          </a:r>
        </a:p>
        <a:p>
          <a:r>
            <a:rPr lang="en-GB" b="0" i="0" dirty="0">
              <a:latin typeface="Avenir Book" panose="02000503020000020003" pitchFamily="2" charset="0"/>
            </a:rPr>
            <a:t>(5-10%)</a:t>
          </a:r>
        </a:p>
      </dgm:t>
    </dgm:pt>
    <dgm:pt modelId="{108A2634-F8B2-F748-B571-C867ABA4064B}" type="parTrans" cxnId="{17975431-DEAF-0343-9B7D-69AFEE87CB3A}">
      <dgm:prSet/>
      <dgm:spPr/>
      <dgm:t>
        <a:bodyPr/>
        <a:lstStyle/>
        <a:p>
          <a:endParaRPr lang="en-GB" dirty="0"/>
        </a:p>
      </dgm:t>
    </dgm:pt>
    <dgm:pt modelId="{68945F44-5524-CC4D-A910-BCBC8F120229}" type="sibTrans" cxnId="{17975431-DEAF-0343-9B7D-69AFEE87CB3A}">
      <dgm:prSet/>
      <dgm:spPr/>
      <dgm:t>
        <a:bodyPr/>
        <a:lstStyle/>
        <a:p>
          <a:endParaRPr lang="en-GB"/>
        </a:p>
      </dgm:t>
    </dgm:pt>
    <dgm:pt modelId="{2CC33D8E-5E4D-664D-BAF6-D868C26C8543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Ani ölüm</a:t>
          </a:r>
        </a:p>
      </dgm:t>
    </dgm:pt>
    <dgm:pt modelId="{09D064BA-DA73-E740-876D-6AC5F8F33323}" type="parTrans" cxnId="{2DE78EFE-0E85-CF4F-B90C-F1D369DDA1C5}">
      <dgm:prSet/>
      <dgm:spPr/>
      <dgm:t>
        <a:bodyPr/>
        <a:lstStyle/>
        <a:p>
          <a:endParaRPr lang="en-GB" dirty="0"/>
        </a:p>
      </dgm:t>
    </dgm:pt>
    <dgm:pt modelId="{3DDA65CC-19FE-CE4E-ADAD-AACA7EB4DEA3}" type="sibTrans" cxnId="{2DE78EFE-0E85-CF4F-B90C-F1D369DDA1C5}">
      <dgm:prSet/>
      <dgm:spPr/>
      <dgm:t>
        <a:bodyPr/>
        <a:lstStyle/>
        <a:p>
          <a:endParaRPr lang="en-GB"/>
        </a:p>
      </dgm:t>
    </dgm:pt>
    <dgm:pt modelId="{73529E9D-9EDA-714B-A0EE-82AE5EDE0EAC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PHT </a:t>
          </a:r>
        </a:p>
        <a:p>
          <a:r>
            <a:rPr lang="en-GB" b="0" i="0" dirty="0">
              <a:latin typeface="Avenir Book" panose="02000503020000020003" pitchFamily="2" charset="0"/>
            </a:rPr>
            <a:t>(20-30%)</a:t>
          </a:r>
        </a:p>
      </dgm:t>
    </dgm:pt>
    <dgm:pt modelId="{C4D96763-2E58-DB4E-BD1B-966E8D4527F8}" type="parTrans" cxnId="{C94617E4-6A97-AF4B-AA0B-2B63114DF732}">
      <dgm:prSet/>
      <dgm:spPr/>
      <dgm:t>
        <a:bodyPr/>
        <a:lstStyle/>
        <a:p>
          <a:endParaRPr lang="en-GB" dirty="0"/>
        </a:p>
      </dgm:t>
    </dgm:pt>
    <dgm:pt modelId="{BB5CC619-6208-A44E-9240-2A40BBCCB80C}" type="sibTrans" cxnId="{C94617E4-6A97-AF4B-AA0B-2B63114DF732}">
      <dgm:prSet/>
      <dgm:spPr/>
      <dgm:t>
        <a:bodyPr/>
        <a:lstStyle/>
        <a:p>
          <a:endParaRPr lang="en-GB"/>
        </a:p>
      </dgm:t>
    </dgm:pt>
    <dgm:pt modelId="{065E3BCD-85F8-CB4D-A026-7076F131C974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Arteryal Hipertenziya (30-60%)</a:t>
          </a:r>
        </a:p>
      </dgm:t>
    </dgm:pt>
    <dgm:pt modelId="{73B39332-052D-4F4B-BF5A-BF8C11730E28}" type="parTrans" cxnId="{9FF8DB3A-393D-5441-BA6D-E80711B12EDE}">
      <dgm:prSet/>
      <dgm:spPr/>
      <dgm:t>
        <a:bodyPr/>
        <a:lstStyle/>
        <a:p>
          <a:endParaRPr lang="en-GB" dirty="0"/>
        </a:p>
      </dgm:t>
    </dgm:pt>
    <dgm:pt modelId="{680D29F6-1BEA-6945-928E-25249218FC15}" type="sibTrans" cxnId="{9FF8DB3A-393D-5441-BA6D-E80711B12EDE}">
      <dgm:prSet/>
      <dgm:spPr/>
      <dgm:t>
        <a:bodyPr/>
        <a:lstStyle/>
        <a:p>
          <a:endParaRPr lang="en-GB"/>
        </a:p>
      </dgm:t>
    </dgm:pt>
    <dgm:pt modelId="{EB5968AE-1994-2545-8D40-ADC22CCE2FEB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Koronar Arter Xəstəliyi </a:t>
          </a:r>
        </a:p>
        <a:p>
          <a:r>
            <a:rPr lang="en-GB" b="0" i="0" dirty="0">
              <a:latin typeface="Avenir Book" panose="02000503020000020003" pitchFamily="2" charset="0"/>
            </a:rPr>
            <a:t>(20-30%)</a:t>
          </a:r>
        </a:p>
      </dgm:t>
    </dgm:pt>
    <dgm:pt modelId="{703B8B4A-1E18-DD44-82D6-A7F904CCD7C1}" type="parTrans" cxnId="{A85B333F-983D-BF4E-AA36-5530BD91CDC8}">
      <dgm:prSet/>
      <dgm:spPr/>
      <dgm:t>
        <a:bodyPr/>
        <a:lstStyle/>
        <a:p>
          <a:endParaRPr lang="en-GB" dirty="0"/>
        </a:p>
      </dgm:t>
    </dgm:pt>
    <dgm:pt modelId="{65C639C2-F05E-8446-BE51-FECDF326F30C}" type="sibTrans" cxnId="{A85B333F-983D-BF4E-AA36-5530BD91CDC8}">
      <dgm:prSet/>
      <dgm:spPr/>
      <dgm:t>
        <a:bodyPr/>
        <a:lstStyle/>
        <a:p>
          <a:endParaRPr lang="en-GB"/>
        </a:p>
      </dgm:t>
    </dgm:pt>
    <dgm:pt modelId="{6322EBF3-D6DF-894D-BC30-60E2DCC77964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Miokard İnfarktı</a:t>
          </a:r>
        </a:p>
      </dgm:t>
    </dgm:pt>
    <dgm:pt modelId="{8128FC2D-3C07-E445-8A25-606DCFAC5D82}" type="parTrans" cxnId="{22A864A2-BD92-7440-973B-EA7EDA018923}">
      <dgm:prSet/>
      <dgm:spPr/>
      <dgm:t>
        <a:bodyPr/>
        <a:lstStyle/>
        <a:p>
          <a:endParaRPr lang="en-GB" dirty="0"/>
        </a:p>
      </dgm:t>
    </dgm:pt>
    <dgm:pt modelId="{BB6482AF-97CF-114C-AF14-D5EAF02742F0}" type="sibTrans" cxnId="{22A864A2-BD92-7440-973B-EA7EDA018923}">
      <dgm:prSet/>
      <dgm:spPr/>
      <dgm:t>
        <a:bodyPr/>
        <a:lstStyle/>
        <a:p>
          <a:endParaRPr lang="en-GB"/>
        </a:p>
      </dgm:t>
    </dgm:pt>
    <dgm:pt modelId="{28B29AF5-BD88-734E-8CB1-1B4E99DEECC1}">
      <dgm:prSet phldrT="[Text]"/>
      <dgm:spPr/>
      <dgm:t>
        <a:bodyPr/>
        <a:lstStyle/>
        <a:p>
          <a:r>
            <a:rPr lang="en-GB" b="0" i="0" dirty="0">
              <a:latin typeface="Avenir Book" panose="02000503020000020003" pitchFamily="2" charset="0"/>
            </a:rPr>
            <a:t>Aritmiyalar</a:t>
          </a:r>
        </a:p>
      </dgm:t>
    </dgm:pt>
    <dgm:pt modelId="{CE22073B-45E5-9B43-BFB5-D608D192B4A9}" type="parTrans" cxnId="{E1BBD467-E7AB-7847-BA33-7EC4827F1E44}">
      <dgm:prSet/>
      <dgm:spPr/>
      <dgm:t>
        <a:bodyPr/>
        <a:lstStyle/>
        <a:p>
          <a:endParaRPr lang="en-GB" dirty="0"/>
        </a:p>
      </dgm:t>
    </dgm:pt>
    <dgm:pt modelId="{1CCB8550-D961-6C40-9A33-8A14EA076921}" type="sibTrans" cxnId="{E1BBD467-E7AB-7847-BA33-7EC4827F1E44}">
      <dgm:prSet/>
      <dgm:spPr/>
      <dgm:t>
        <a:bodyPr/>
        <a:lstStyle/>
        <a:p>
          <a:endParaRPr lang="en-GB"/>
        </a:p>
      </dgm:t>
    </dgm:pt>
    <dgm:pt modelId="{1B8B02FC-475C-804E-B74F-F2F74C47E0FE}" type="pres">
      <dgm:prSet presAssocID="{743A5330-B835-2444-9D63-4A5D0DAECB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2A65CA-95F6-A94E-BC94-466B2A0FEC96}" type="pres">
      <dgm:prSet presAssocID="{28D66A86-CBE6-4349-98B1-0B0BF27ADD9F}" presName="centerShape" presStyleLbl="node0" presStyleIdx="0" presStyleCnt="1" custScaleX="127787" custScaleY="129526"/>
      <dgm:spPr/>
    </dgm:pt>
    <dgm:pt modelId="{0830333F-51E5-C242-A4F5-91564C05502A}" type="pres">
      <dgm:prSet presAssocID="{108A2634-F8B2-F748-B571-C867ABA4064B}" presName="parTrans" presStyleLbl="sibTrans2D1" presStyleIdx="0" presStyleCnt="7"/>
      <dgm:spPr/>
    </dgm:pt>
    <dgm:pt modelId="{D25E318B-547C-BE49-B053-DC7341B6326E}" type="pres">
      <dgm:prSet presAssocID="{108A2634-F8B2-F748-B571-C867ABA4064B}" presName="connectorText" presStyleLbl="sibTrans2D1" presStyleIdx="0" presStyleCnt="7"/>
      <dgm:spPr/>
    </dgm:pt>
    <dgm:pt modelId="{8546765E-9D99-BF4D-8D3C-A084F2512F4D}" type="pres">
      <dgm:prSet presAssocID="{7D92836A-97E8-8C41-A74B-42546FFEA2FF}" presName="node" presStyleLbl="node1" presStyleIdx="0" presStyleCnt="7">
        <dgm:presLayoutVars>
          <dgm:bulletEnabled val="1"/>
        </dgm:presLayoutVars>
      </dgm:prSet>
      <dgm:spPr/>
    </dgm:pt>
    <dgm:pt modelId="{A2AB7196-DF11-D340-A210-69806FD46DB6}" type="pres">
      <dgm:prSet presAssocID="{8128FC2D-3C07-E445-8A25-606DCFAC5D82}" presName="parTrans" presStyleLbl="sibTrans2D1" presStyleIdx="1" presStyleCnt="7"/>
      <dgm:spPr/>
    </dgm:pt>
    <dgm:pt modelId="{7B77FAB4-2285-054A-96C9-1BE6CBB10751}" type="pres">
      <dgm:prSet presAssocID="{8128FC2D-3C07-E445-8A25-606DCFAC5D82}" presName="connectorText" presStyleLbl="sibTrans2D1" presStyleIdx="1" presStyleCnt="7"/>
      <dgm:spPr/>
    </dgm:pt>
    <dgm:pt modelId="{ADF57753-C113-A946-B3A8-6E23FD087F91}" type="pres">
      <dgm:prSet presAssocID="{6322EBF3-D6DF-894D-BC30-60E2DCC77964}" presName="node" presStyleLbl="node1" presStyleIdx="1" presStyleCnt="7">
        <dgm:presLayoutVars>
          <dgm:bulletEnabled val="1"/>
        </dgm:presLayoutVars>
      </dgm:prSet>
      <dgm:spPr/>
    </dgm:pt>
    <dgm:pt modelId="{D5E5CBC7-5401-C841-94F2-25E4D59D8A3E}" type="pres">
      <dgm:prSet presAssocID="{CE22073B-45E5-9B43-BFB5-D608D192B4A9}" presName="parTrans" presStyleLbl="sibTrans2D1" presStyleIdx="2" presStyleCnt="7"/>
      <dgm:spPr/>
    </dgm:pt>
    <dgm:pt modelId="{3DECEEBF-499D-684D-A341-05D735995A0C}" type="pres">
      <dgm:prSet presAssocID="{CE22073B-45E5-9B43-BFB5-D608D192B4A9}" presName="connectorText" presStyleLbl="sibTrans2D1" presStyleIdx="2" presStyleCnt="7"/>
      <dgm:spPr/>
    </dgm:pt>
    <dgm:pt modelId="{2C9AE2C0-22A8-BD4B-ACA8-945FE66F574C}" type="pres">
      <dgm:prSet presAssocID="{28B29AF5-BD88-734E-8CB1-1B4E99DEECC1}" presName="node" presStyleLbl="node1" presStyleIdx="2" presStyleCnt="7">
        <dgm:presLayoutVars>
          <dgm:bulletEnabled val="1"/>
        </dgm:presLayoutVars>
      </dgm:prSet>
      <dgm:spPr/>
    </dgm:pt>
    <dgm:pt modelId="{0FEC5C20-0C8F-E843-908F-910D51D67522}" type="pres">
      <dgm:prSet presAssocID="{703B8B4A-1E18-DD44-82D6-A7F904CCD7C1}" presName="parTrans" presStyleLbl="sibTrans2D1" presStyleIdx="3" presStyleCnt="7"/>
      <dgm:spPr/>
    </dgm:pt>
    <dgm:pt modelId="{30CDE00F-CE58-3948-AE89-99AB6656CDA7}" type="pres">
      <dgm:prSet presAssocID="{703B8B4A-1E18-DD44-82D6-A7F904CCD7C1}" presName="connectorText" presStyleLbl="sibTrans2D1" presStyleIdx="3" presStyleCnt="7"/>
      <dgm:spPr/>
    </dgm:pt>
    <dgm:pt modelId="{A00E3BDB-CF66-1245-9AC2-9C66891B4F8F}" type="pres">
      <dgm:prSet presAssocID="{EB5968AE-1994-2545-8D40-ADC22CCE2FEB}" presName="node" presStyleLbl="node1" presStyleIdx="3" presStyleCnt="7">
        <dgm:presLayoutVars>
          <dgm:bulletEnabled val="1"/>
        </dgm:presLayoutVars>
      </dgm:prSet>
      <dgm:spPr/>
    </dgm:pt>
    <dgm:pt modelId="{3C8B700F-A3BE-2E4C-821F-6FDA5ADF8214}" type="pres">
      <dgm:prSet presAssocID="{09D064BA-DA73-E740-876D-6AC5F8F33323}" presName="parTrans" presStyleLbl="sibTrans2D1" presStyleIdx="4" presStyleCnt="7"/>
      <dgm:spPr/>
    </dgm:pt>
    <dgm:pt modelId="{66E7D15F-71BF-6F49-ABB0-96E167B026D3}" type="pres">
      <dgm:prSet presAssocID="{09D064BA-DA73-E740-876D-6AC5F8F33323}" presName="connectorText" presStyleLbl="sibTrans2D1" presStyleIdx="4" presStyleCnt="7"/>
      <dgm:spPr/>
    </dgm:pt>
    <dgm:pt modelId="{0F37E09B-EA23-1C4D-888E-79B1685DC351}" type="pres">
      <dgm:prSet presAssocID="{2CC33D8E-5E4D-664D-BAF6-D868C26C8543}" presName="node" presStyleLbl="node1" presStyleIdx="4" presStyleCnt="7">
        <dgm:presLayoutVars>
          <dgm:bulletEnabled val="1"/>
        </dgm:presLayoutVars>
      </dgm:prSet>
      <dgm:spPr/>
    </dgm:pt>
    <dgm:pt modelId="{2F57DDE5-CB8E-0A41-B04C-C77897C5695D}" type="pres">
      <dgm:prSet presAssocID="{C4D96763-2E58-DB4E-BD1B-966E8D4527F8}" presName="parTrans" presStyleLbl="sibTrans2D1" presStyleIdx="5" presStyleCnt="7"/>
      <dgm:spPr/>
    </dgm:pt>
    <dgm:pt modelId="{5265C0D6-774F-7347-9EBC-A23211D1EB15}" type="pres">
      <dgm:prSet presAssocID="{C4D96763-2E58-DB4E-BD1B-966E8D4527F8}" presName="connectorText" presStyleLbl="sibTrans2D1" presStyleIdx="5" presStyleCnt="7"/>
      <dgm:spPr/>
    </dgm:pt>
    <dgm:pt modelId="{D8D4E522-787E-AA4A-B4B3-9429CFEF8600}" type="pres">
      <dgm:prSet presAssocID="{73529E9D-9EDA-714B-A0EE-82AE5EDE0EAC}" presName="node" presStyleLbl="node1" presStyleIdx="5" presStyleCnt="7">
        <dgm:presLayoutVars>
          <dgm:bulletEnabled val="1"/>
        </dgm:presLayoutVars>
      </dgm:prSet>
      <dgm:spPr/>
    </dgm:pt>
    <dgm:pt modelId="{A5ECA828-8244-A24B-AB4C-E6E191796D73}" type="pres">
      <dgm:prSet presAssocID="{73B39332-052D-4F4B-BF5A-BF8C11730E28}" presName="parTrans" presStyleLbl="sibTrans2D1" presStyleIdx="6" presStyleCnt="7"/>
      <dgm:spPr/>
    </dgm:pt>
    <dgm:pt modelId="{48D0CCCD-C7A9-BB42-A449-B7350CC186CD}" type="pres">
      <dgm:prSet presAssocID="{73B39332-052D-4F4B-BF5A-BF8C11730E28}" presName="connectorText" presStyleLbl="sibTrans2D1" presStyleIdx="6" presStyleCnt="7"/>
      <dgm:spPr/>
    </dgm:pt>
    <dgm:pt modelId="{E28AF54A-3F4A-8B4D-AC50-EF9228C24659}" type="pres">
      <dgm:prSet presAssocID="{065E3BCD-85F8-CB4D-A026-7076F131C974}" presName="node" presStyleLbl="node1" presStyleIdx="6" presStyleCnt="7">
        <dgm:presLayoutVars>
          <dgm:bulletEnabled val="1"/>
        </dgm:presLayoutVars>
      </dgm:prSet>
      <dgm:spPr/>
    </dgm:pt>
  </dgm:ptLst>
  <dgm:cxnLst>
    <dgm:cxn modelId="{86A58405-6419-614B-844E-BB8AF6C11E1D}" type="presOf" srcId="{09D064BA-DA73-E740-876D-6AC5F8F33323}" destId="{66E7D15F-71BF-6F49-ABB0-96E167B026D3}" srcOrd="1" destOrd="0" presId="urn:microsoft.com/office/officeart/2005/8/layout/radial5"/>
    <dgm:cxn modelId="{04151A06-A9B0-DE48-A8AC-7D612CDD6199}" type="presOf" srcId="{28B29AF5-BD88-734E-8CB1-1B4E99DEECC1}" destId="{2C9AE2C0-22A8-BD4B-ACA8-945FE66F574C}" srcOrd="0" destOrd="0" presId="urn:microsoft.com/office/officeart/2005/8/layout/radial5"/>
    <dgm:cxn modelId="{980E6109-DC9E-5047-B081-EEA7A05EAE49}" type="presOf" srcId="{108A2634-F8B2-F748-B571-C867ABA4064B}" destId="{0830333F-51E5-C242-A4F5-91564C05502A}" srcOrd="0" destOrd="0" presId="urn:microsoft.com/office/officeart/2005/8/layout/radial5"/>
    <dgm:cxn modelId="{69CF9F28-3C66-A54B-8E5F-4CB376D1B85B}" type="presOf" srcId="{8128FC2D-3C07-E445-8A25-606DCFAC5D82}" destId="{7B77FAB4-2285-054A-96C9-1BE6CBB10751}" srcOrd="1" destOrd="0" presId="urn:microsoft.com/office/officeart/2005/8/layout/radial5"/>
    <dgm:cxn modelId="{17975431-DEAF-0343-9B7D-69AFEE87CB3A}" srcId="{28D66A86-CBE6-4349-98B1-0B0BF27ADD9F}" destId="{7D92836A-97E8-8C41-A74B-42546FFEA2FF}" srcOrd="0" destOrd="0" parTransId="{108A2634-F8B2-F748-B571-C867ABA4064B}" sibTransId="{68945F44-5524-CC4D-A910-BCBC8F120229}"/>
    <dgm:cxn modelId="{9FF8DB3A-393D-5441-BA6D-E80711B12EDE}" srcId="{28D66A86-CBE6-4349-98B1-0B0BF27ADD9F}" destId="{065E3BCD-85F8-CB4D-A026-7076F131C974}" srcOrd="6" destOrd="0" parTransId="{73B39332-052D-4F4B-BF5A-BF8C11730E28}" sibTransId="{680D29F6-1BEA-6945-928E-25249218FC15}"/>
    <dgm:cxn modelId="{9AD5243B-AAC7-EE45-9D69-0083ABD4884D}" type="presOf" srcId="{108A2634-F8B2-F748-B571-C867ABA4064B}" destId="{D25E318B-547C-BE49-B053-DC7341B6326E}" srcOrd="1" destOrd="0" presId="urn:microsoft.com/office/officeart/2005/8/layout/radial5"/>
    <dgm:cxn modelId="{A85B333F-983D-BF4E-AA36-5530BD91CDC8}" srcId="{28D66A86-CBE6-4349-98B1-0B0BF27ADD9F}" destId="{EB5968AE-1994-2545-8D40-ADC22CCE2FEB}" srcOrd="3" destOrd="0" parTransId="{703B8B4A-1E18-DD44-82D6-A7F904CCD7C1}" sibTransId="{65C639C2-F05E-8446-BE51-FECDF326F30C}"/>
    <dgm:cxn modelId="{D7A62E43-C411-AA4C-A1E6-68965F267342}" type="presOf" srcId="{743A5330-B835-2444-9D63-4A5D0DAECBA7}" destId="{1B8B02FC-475C-804E-B74F-F2F74C47E0FE}" srcOrd="0" destOrd="0" presId="urn:microsoft.com/office/officeart/2005/8/layout/radial5"/>
    <dgm:cxn modelId="{85440144-8983-3A4D-B4D0-39F26465CBEC}" type="presOf" srcId="{2CC33D8E-5E4D-664D-BAF6-D868C26C8543}" destId="{0F37E09B-EA23-1C4D-888E-79B1685DC351}" srcOrd="0" destOrd="0" presId="urn:microsoft.com/office/officeart/2005/8/layout/radial5"/>
    <dgm:cxn modelId="{3D3FB853-11ED-B743-BAC6-F8107AB46C4B}" type="presOf" srcId="{6322EBF3-D6DF-894D-BC30-60E2DCC77964}" destId="{ADF57753-C113-A946-B3A8-6E23FD087F91}" srcOrd="0" destOrd="0" presId="urn:microsoft.com/office/officeart/2005/8/layout/radial5"/>
    <dgm:cxn modelId="{8DB17B5A-566D-284E-978A-B19343817B4A}" type="presOf" srcId="{703B8B4A-1E18-DD44-82D6-A7F904CCD7C1}" destId="{0FEC5C20-0C8F-E843-908F-910D51D67522}" srcOrd="0" destOrd="0" presId="urn:microsoft.com/office/officeart/2005/8/layout/radial5"/>
    <dgm:cxn modelId="{E1BBD467-E7AB-7847-BA33-7EC4827F1E44}" srcId="{28D66A86-CBE6-4349-98B1-0B0BF27ADD9F}" destId="{28B29AF5-BD88-734E-8CB1-1B4E99DEECC1}" srcOrd="2" destOrd="0" parTransId="{CE22073B-45E5-9B43-BFB5-D608D192B4A9}" sibTransId="{1CCB8550-D961-6C40-9A33-8A14EA076921}"/>
    <dgm:cxn modelId="{92BA4474-3124-2046-9CC9-435815CA13F6}" type="presOf" srcId="{73B39332-052D-4F4B-BF5A-BF8C11730E28}" destId="{48D0CCCD-C7A9-BB42-A449-B7350CC186CD}" srcOrd="1" destOrd="0" presId="urn:microsoft.com/office/officeart/2005/8/layout/radial5"/>
    <dgm:cxn modelId="{FC4B5D76-B75A-1D48-82FA-F0F111BFB5A7}" type="presOf" srcId="{73B39332-052D-4F4B-BF5A-BF8C11730E28}" destId="{A5ECA828-8244-A24B-AB4C-E6E191796D73}" srcOrd="0" destOrd="0" presId="urn:microsoft.com/office/officeart/2005/8/layout/radial5"/>
    <dgm:cxn modelId="{157C087E-62EE-6C48-BBEA-1C8A8A70024E}" type="presOf" srcId="{EB5968AE-1994-2545-8D40-ADC22CCE2FEB}" destId="{A00E3BDB-CF66-1245-9AC2-9C66891B4F8F}" srcOrd="0" destOrd="0" presId="urn:microsoft.com/office/officeart/2005/8/layout/radial5"/>
    <dgm:cxn modelId="{7439A98A-1530-6B42-953D-CE29FAE634C9}" type="presOf" srcId="{CE22073B-45E5-9B43-BFB5-D608D192B4A9}" destId="{D5E5CBC7-5401-C841-94F2-25E4D59D8A3E}" srcOrd="0" destOrd="0" presId="urn:microsoft.com/office/officeart/2005/8/layout/radial5"/>
    <dgm:cxn modelId="{22A864A2-BD92-7440-973B-EA7EDA018923}" srcId="{28D66A86-CBE6-4349-98B1-0B0BF27ADD9F}" destId="{6322EBF3-D6DF-894D-BC30-60E2DCC77964}" srcOrd="1" destOrd="0" parTransId="{8128FC2D-3C07-E445-8A25-606DCFAC5D82}" sibTransId="{BB6482AF-97CF-114C-AF14-D5EAF02742F0}"/>
    <dgm:cxn modelId="{B52C43AE-37EA-0947-80F8-15604D805712}" type="presOf" srcId="{09D064BA-DA73-E740-876D-6AC5F8F33323}" destId="{3C8B700F-A3BE-2E4C-821F-6FDA5ADF8214}" srcOrd="0" destOrd="0" presId="urn:microsoft.com/office/officeart/2005/8/layout/radial5"/>
    <dgm:cxn modelId="{FAE37EB0-9956-B344-B027-F790C4478846}" type="presOf" srcId="{7D92836A-97E8-8C41-A74B-42546FFEA2FF}" destId="{8546765E-9D99-BF4D-8D3C-A084F2512F4D}" srcOrd="0" destOrd="0" presId="urn:microsoft.com/office/officeart/2005/8/layout/radial5"/>
    <dgm:cxn modelId="{C380EBB5-0BCB-D84D-A7EB-9B59556F8041}" type="presOf" srcId="{8128FC2D-3C07-E445-8A25-606DCFAC5D82}" destId="{A2AB7196-DF11-D340-A210-69806FD46DB6}" srcOrd="0" destOrd="0" presId="urn:microsoft.com/office/officeart/2005/8/layout/radial5"/>
    <dgm:cxn modelId="{ED514EB9-E774-844D-9404-D614173F6008}" type="presOf" srcId="{73529E9D-9EDA-714B-A0EE-82AE5EDE0EAC}" destId="{D8D4E522-787E-AA4A-B4B3-9429CFEF8600}" srcOrd="0" destOrd="0" presId="urn:microsoft.com/office/officeart/2005/8/layout/radial5"/>
    <dgm:cxn modelId="{6671DDC3-7580-DA4A-9244-776CEB0E8978}" type="presOf" srcId="{703B8B4A-1E18-DD44-82D6-A7F904CCD7C1}" destId="{30CDE00F-CE58-3948-AE89-99AB6656CDA7}" srcOrd="1" destOrd="0" presId="urn:microsoft.com/office/officeart/2005/8/layout/radial5"/>
    <dgm:cxn modelId="{0A040AD5-3CA4-CD41-BC7A-B7A54A7324C7}" type="presOf" srcId="{28D66A86-CBE6-4349-98B1-0B0BF27ADD9F}" destId="{AC2A65CA-95F6-A94E-BC94-466B2A0FEC96}" srcOrd="0" destOrd="0" presId="urn:microsoft.com/office/officeart/2005/8/layout/radial5"/>
    <dgm:cxn modelId="{71883DD7-8219-2249-97A0-1D859CF75262}" srcId="{743A5330-B835-2444-9D63-4A5D0DAECBA7}" destId="{28D66A86-CBE6-4349-98B1-0B0BF27ADD9F}" srcOrd="0" destOrd="0" parTransId="{D4278C92-B087-2F47-8B84-B5A89B860EB7}" sibTransId="{60CBD4E3-0B04-CB41-931A-C634DA4725F3}"/>
    <dgm:cxn modelId="{A2EFE0DD-63A8-F747-A757-F3CEEC6414CA}" type="presOf" srcId="{C4D96763-2E58-DB4E-BD1B-966E8D4527F8}" destId="{5265C0D6-774F-7347-9EBC-A23211D1EB15}" srcOrd="1" destOrd="0" presId="urn:microsoft.com/office/officeart/2005/8/layout/radial5"/>
    <dgm:cxn modelId="{F225A3E0-FBCF-1049-927F-DE5ADCA231ED}" type="presOf" srcId="{C4D96763-2E58-DB4E-BD1B-966E8D4527F8}" destId="{2F57DDE5-CB8E-0A41-B04C-C77897C5695D}" srcOrd="0" destOrd="0" presId="urn:microsoft.com/office/officeart/2005/8/layout/radial5"/>
    <dgm:cxn modelId="{C94617E4-6A97-AF4B-AA0B-2B63114DF732}" srcId="{28D66A86-CBE6-4349-98B1-0B0BF27ADD9F}" destId="{73529E9D-9EDA-714B-A0EE-82AE5EDE0EAC}" srcOrd="5" destOrd="0" parTransId="{C4D96763-2E58-DB4E-BD1B-966E8D4527F8}" sibTransId="{BB5CC619-6208-A44E-9240-2A40BBCCB80C}"/>
    <dgm:cxn modelId="{4D2BD5F9-DF9C-D342-8399-1DBB081D9FB9}" type="presOf" srcId="{CE22073B-45E5-9B43-BFB5-D608D192B4A9}" destId="{3DECEEBF-499D-684D-A341-05D735995A0C}" srcOrd="1" destOrd="0" presId="urn:microsoft.com/office/officeart/2005/8/layout/radial5"/>
    <dgm:cxn modelId="{A74EE1F9-F873-664E-B1F3-F9EF04B827D7}" type="presOf" srcId="{065E3BCD-85F8-CB4D-A026-7076F131C974}" destId="{E28AF54A-3F4A-8B4D-AC50-EF9228C24659}" srcOrd="0" destOrd="0" presId="urn:microsoft.com/office/officeart/2005/8/layout/radial5"/>
    <dgm:cxn modelId="{2DE78EFE-0E85-CF4F-B90C-F1D369DDA1C5}" srcId="{28D66A86-CBE6-4349-98B1-0B0BF27ADD9F}" destId="{2CC33D8E-5E4D-664D-BAF6-D868C26C8543}" srcOrd="4" destOrd="0" parTransId="{09D064BA-DA73-E740-876D-6AC5F8F33323}" sibTransId="{3DDA65CC-19FE-CE4E-ADAD-AACA7EB4DEA3}"/>
    <dgm:cxn modelId="{37C94C31-71B1-D44F-B14A-8887D7AD4566}" type="presParOf" srcId="{1B8B02FC-475C-804E-B74F-F2F74C47E0FE}" destId="{AC2A65CA-95F6-A94E-BC94-466B2A0FEC96}" srcOrd="0" destOrd="0" presId="urn:microsoft.com/office/officeart/2005/8/layout/radial5"/>
    <dgm:cxn modelId="{56DB2002-EB47-EF48-A4AD-C7DD8FE1EE8F}" type="presParOf" srcId="{1B8B02FC-475C-804E-B74F-F2F74C47E0FE}" destId="{0830333F-51E5-C242-A4F5-91564C05502A}" srcOrd="1" destOrd="0" presId="urn:microsoft.com/office/officeart/2005/8/layout/radial5"/>
    <dgm:cxn modelId="{B4DC7923-92B5-994B-A672-2DE612D310EA}" type="presParOf" srcId="{0830333F-51E5-C242-A4F5-91564C05502A}" destId="{D25E318B-547C-BE49-B053-DC7341B6326E}" srcOrd="0" destOrd="0" presId="urn:microsoft.com/office/officeart/2005/8/layout/radial5"/>
    <dgm:cxn modelId="{CED11850-EA67-7B49-B5BD-2099D93505FA}" type="presParOf" srcId="{1B8B02FC-475C-804E-B74F-F2F74C47E0FE}" destId="{8546765E-9D99-BF4D-8D3C-A084F2512F4D}" srcOrd="2" destOrd="0" presId="urn:microsoft.com/office/officeart/2005/8/layout/radial5"/>
    <dgm:cxn modelId="{B30A88C5-36F8-B242-80B0-D7A15486928D}" type="presParOf" srcId="{1B8B02FC-475C-804E-B74F-F2F74C47E0FE}" destId="{A2AB7196-DF11-D340-A210-69806FD46DB6}" srcOrd="3" destOrd="0" presId="urn:microsoft.com/office/officeart/2005/8/layout/radial5"/>
    <dgm:cxn modelId="{F7A5C98E-DBDE-384A-8CA9-CEC37A500A74}" type="presParOf" srcId="{A2AB7196-DF11-D340-A210-69806FD46DB6}" destId="{7B77FAB4-2285-054A-96C9-1BE6CBB10751}" srcOrd="0" destOrd="0" presId="urn:microsoft.com/office/officeart/2005/8/layout/radial5"/>
    <dgm:cxn modelId="{ED89A18C-1058-3345-9823-144713D7A9FC}" type="presParOf" srcId="{1B8B02FC-475C-804E-B74F-F2F74C47E0FE}" destId="{ADF57753-C113-A946-B3A8-6E23FD087F91}" srcOrd="4" destOrd="0" presId="urn:microsoft.com/office/officeart/2005/8/layout/radial5"/>
    <dgm:cxn modelId="{160051CE-C30A-9943-A064-DDEB1075FF01}" type="presParOf" srcId="{1B8B02FC-475C-804E-B74F-F2F74C47E0FE}" destId="{D5E5CBC7-5401-C841-94F2-25E4D59D8A3E}" srcOrd="5" destOrd="0" presId="urn:microsoft.com/office/officeart/2005/8/layout/radial5"/>
    <dgm:cxn modelId="{8389832F-71B8-9045-AE24-41B6289DFF89}" type="presParOf" srcId="{D5E5CBC7-5401-C841-94F2-25E4D59D8A3E}" destId="{3DECEEBF-499D-684D-A341-05D735995A0C}" srcOrd="0" destOrd="0" presId="urn:microsoft.com/office/officeart/2005/8/layout/radial5"/>
    <dgm:cxn modelId="{2E4D2489-3CD7-1341-9650-8A63A53E2E0A}" type="presParOf" srcId="{1B8B02FC-475C-804E-B74F-F2F74C47E0FE}" destId="{2C9AE2C0-22A8-BD4B-ACA8-945FE66F574C}" srcOrd="6" destOrd="0" presId="urn:microsoft.com/office/officeart/2005/8/layout/radial5"/>
    <dgm:cxn modelId="{FAFB8FDA-7456-E544-BE21-30870D6CA32E}" type="presParOf" srcId="{1B8B02FC-475C-804E-B74F-F2F74C47E0FE}" destId="{0FEC5C20-0C8F-E843-908F-910D51D67522}" srcOrd="7" destOrd="0" presId="urn:microsoft.com/office/officeart/2005/8/layout/radial5"/>
    <dgm:cxn modelId="{25AE5F15-8E33-2042-A44F-A6EE87C3DC0A}" type="presParOf" srcId="{0FEC5C20-0C8F-E843-908F-910D51D67522}" destId="{30CDE00F-CE58-3948-AE89-99AB6656CDA7}" srcOrd="0" destOrd="0" presId="urn:microsoft.com/office/officeart/2005/8/layout/radial5"/>
    <dgm:cxn modelId="{B19B9F87-F800-D348-ADC3-766CC4C5FFE1}" type="presParOf" srcId="{1B8B02FC-475C-804E-B74F-F2F74C47E0FE}" destId="{A00E3BDB-CF66-1245-9AC2-9C66891B4F8F}" srcOrd="8" destOrd="0" presId="urn:microsoft.com/office/officeart/2005/8/layout/radial5"/>
    <dgm:cxn modelId="{65548A0A-5AAA-A940-BA80-1E82DD6D463D}" type="presParOf" srcId="{1B8B02FC-475C-804E-B74F-F2F74C47E0FE}" destId="{3C8B700F-A3BE-2E4C-821F-6FDA5ADF8214}" srcOrd="9" destOrd="0" presId="urn:microsoft.com/office/officeart/2005/8/layout/radial5"/>
    <dgm:cxn modelId="{D0A222DE-02C8-B94F-B396-15931C5FBA98}" type="presParOf" srcId="{3C8B700F-A3BE-2E4C-821F-6FDA5ADF8214}" destId="{66E7D15F-71BF-6F49-ABB0-96E167B026D3}" srcOrd="0" destOrd="0" presId="urn:microsoft.com/office/officeart/2005/8/layout/radial5"/>
    <dgm:cxn modelId="{4BA70FB8-1D08-1147-8C3F-72AD580456EF}" type="presParOf" srcId="{1B8B02FC-475C-804E-B74F-F2F74C47E0FE}" destId="{0F37E09B-EA23-1C4D-888E-79B1685DC351}" srcOrd="10" destOrd="0" presId="urn:microsoft.com/office/officeart/2005/8/layout/radial5"/>
    <dgm:cxn modelId="{06EB22AE-F0D8-5940-A93E-55DAE29A082A}" type="presParOf" srcId="{1B8B02FC-475C-804E-B74F-F2F74C47E0FE}" destId="{2F57DDE5-CB8E-0A41-B04C-C77897C5695D}" srcOrd="11" destOrd="0" presId="urn:microsoft.com/office/officeart/2005/8/layout/radial5"/>
    <dgm:cxn modelId="{A18A77B7-763E-FC4B-88B5-D429BE86EE52}" type="presParOf" srcId="{2F57DDE5-CB8E-0A41-B04C-C77897C5695D}" destId="{5265C0D6-774F-7347-9EBC-A23211D1EB15}" srcOrd="0" destOrd="0" presId="urn:microsoft.com/office/officeart/2005/8/layout/radial5"/>
    <dgm:cxn modelId="{89DE34BA-599F-E44A-9592-E95E9F0C3237}" type="presParOf" srcId="{1B8B02FC-475C-804E-B74F-F2F74C47E0FE}" destId="{D8D4E522-787E-AA4A-B4B3-9429CFEF8600}" srcOrd="12" destOrd="0" presId="urn:microsoft.com/office/officeart/2005/8/layout/radial5"/>
    <dgm:cxn modelId="{2BAE5A98-46CD-AE43-AAF5-0D8D9543E9E4}" type="presParOf" srcId="{1B8B02FC-475C-804E-B74F-F2F74C47E0FE}" destId="{A5ECA828-8244-A24B-AB4C-E6E191796D73}" srcOrd="13" destOrd="0" presId="urn:microsoft.com/office/officeart/2005/8/layout/radial5"/>
    <dgm:cxn modelId="{E82646D1-1B08-424F-BE0E-6CF2FAF37AB3}" type="presParOf" srcId="{A5ECA828-8244-A24B-AB4C-E6E191796D73}" destId="{48D0CCCD-C7A9-BB42-A449-B7350CC186CD}" srcOrd="0" destOrd="0" presId="urn:microsoft.com/office/officeart/2005/8/layout/radial5"/>
    <dgm:cxn modelId="{9F2FCF3C-1FC3-BE4C-9E48-2E37DD40A2E7}" type="presParOf" srcId="{1B8B02FC-475C-804E-B74F-F2F74C47E0FE}" destId="{E28AF54A-3F4A-8B4D-AC50-EF9228C2465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A65CA-95F6-A94E-BC94-466B2A0FEC96}">
      <dsp:nvSpPr>
        <dsp:cNvPr id="0" name=""/>
        <dsp:cNvSpPr/>
      </dsp:nvSpPr>
      <dsp:spPr>
        <a:xfrm>
          <a:off x="3894924" y="2131285"/>
          <a:ext cx="2358800" cy="2390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0" i="0" kern="1200" dirty="0">
              <a:latin typeface="Avenir Book" panose="02000503020000020003" pitchFamily="2" charset="0"/>
            </a:rPr>
            <a:t>APNOE</a:t>
          </a:r>
        </a:p>
      </dsp:txBody>
      <dsp:txXfrm>
        <a:off x="4240362" y="2481424"/>
        <a:ext cx="1667924" cy="1690622"/>
      </dsp:txXfrm>
    </dsp:sp>
    <dsp:sp modelId="{0830333F-51E5-C242-A4F5-91564C05502A}">
      <dsp:nvSpPr>
        <dsp:cNvPr id="0" name=""/>
        <dsp:cNvSpPr/>
      </dsp:nvSpPr>
      <dsp:spPr>
        <a:xfrm rot="16200000">
          <a:off x="4951095" y="1591951"/>
          <a:ext cx="246459" cy="627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4988064" y="1754440"/>
        <a:ext cx="172521" cy="376560"/>
      </dsp:txXfrm>
    </dsp:sp>
    <dsp:sp modelId="{8546765E-9D99-BF4D-8D3C-A084F2512F4D}">
      <dsp:nvSpPr>
        <dsp:cNvPr id="0" name=""/>
        <dsp:cNvSpPr/>
      </dsp:nvSpPr>
      <dsp:spPr>
        <a:xfrm>
          <a:off x="4243676" y="4971"/>
          <a:ext cx="1661296" cy="166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Ürək çatışmazlığı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(5-10%)</a:t>
          </a:r>
        </a:p>
      </dsp:txBody>
      <dsp:txXfrm>
        <a:off x="4486967" y="248262"/>
        <a:ext cx="1174714" cy="1174714"/>
      </dsp:txXfrm>
    </dsp:sp>
    <dsp:sp modelId="{A2AB7196-DF11-D340-A210-69806FD46DB6}">
      <dsp:nvSpPr>
        <dsp:cNvPr id="0" name=""/>
        <dsp:cNvSpPr/>
      </dsp:nvSpPr>
      <dsp:spPr>
        <a:xfrm rot="19285714">
          <a:off x="6055463" y="2130141"/>
          <a:ext cx="251700" cy="627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6063700" y="2279201"/>
        <a:ext cx="176190" cy="376560"/>
      </dsp:txXfrm>
    </dsp:sp>
    <dsp:sp modelId="{ADF57753-C113-A946-B3A8-6E23FD087F91}">
      <dsp:nvSpPr>
        <dsp:cNvPr id="0" name=""/>
        <dsp:cNvSpPr/>
      </dsp:nvSpPr>
      <dsp:spPr>
        <a:xfrm>
          <a:off x="6191310" y="942902"/>
          <a:ext cx="1661296" cy="166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Miokard İnfarktı</a:t>
          </a:r>
        </a:p>
      </dsp:txBody>
      <dsp:txXfrm>
        <a:off x="6434601" y="1186193"/>
        <a:ext cx="1174714" cy="1174714"/>
      </dsp:txXfrm>
    </dsp:sp>
    <dsp:sp modelId="{D5E5CBC7-5401-C841-94F2-25E4D59D8A3E}">
      <dsp:nvSpPr>
        <dsp:cNvPr id="0" name=""/>
        <dsp:cNvSpPr/>
      </dsp:nvSpPr>
      <dsp:spPr>
        <a:xfrm rot="771429">
          <a:off x="6324738" y="3327384"/>
          <a:ext cx="254552" cy="627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6325695" y="3444407"/>
        <a:ext cx="178186" cy="376560"/>
      </dsp:txXfrm>
    </dsp:sp>
    <dsp:sp modelId="{2C9AE2C0-22A8-BD4B-ACA8-945FE66F574C}">
      <dsp:nvSpPr>
        <dsp:cNvPr id="0" name=""/>
        <dsp:cNvSpPr/>
      </dsp:nvSpPr>
      <dsp:spPr>
        <a:xfrm>
          <a:off x="6672335" y="3050413"/>
          <a:ext cx="1661296" cy="166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Aritmiyalar</a:t>
          </a:r>
        </a:p>
      </dsp:txBody>
      <dsp:txXfrm>
        <a:off x="6915626" y="3293704"/>
        <a:ext cx="1174714" cy="1174714"/>
      </dsp:txXfrm>
    </dsp:sp>
    <dsp:sp modelId="{0FEC5C20-0C8F-E843-908F-910D51D67522}">
      <dsp:nvSpPr>
        <dsp:cNvPr id="0" name=""/>
        <dsp:cNvSpPr/>
      </dsp:nvSpPr>
      <dsp:spPr>
        <a:xfrm rot="3857143">
          <a:off x="5566136" y="4291772"/>
          <a:ext cx="248087" cy="627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5587203" y="4383764"/>
        <a:ext cx="173661" cy="376560"/>
      </dsp:txXfrm>
    </dsp:sp>
    <dsp:sp modelId="{A00E3BDB-CF66-1245-9AC2-9C66891B4F8F}">
      <dsp:nvSpPr>
        <dsp:cNvPr id="0" name=""/>
        <dsp:cNvSpPr/>
      </dsp:nvSpPr>
      <dsp:spPr>
        <a:xfrm>
          <a:off x="5324531" y="4740506"/>
          <a:ext cx="1661296" cy="166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Koronar Arter Xəstəliyi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(20-30%)</a:t>
          </a:r>
        </a:p>
      </dsp:txBody>
      <dsp:txXfrm>
        <a:off x="5567822" y="4983797"/>
        <a:ext cx="1174714" cy="1174714"/>
      </dsp:txXfrm>
    </dsp:sp>
    <dsp:sp modelId="{3C8B700F-A3BE-2E4C-821F-6FDA5ADF8214}">
      <dsp:nvSpPr>
        <dsp:cNvPr id="0" name=""/>
        <dsp:cNvSpPr/>
      </dsp:nvSpPr>
      <dsp:spPr>
        <a:xfrm rot="6942857">
          <a:off x="4334425" y="4291772"/>
          <a:ext cx="248087" cy="627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 rot="10800000">
        <a:off x="4387784" y="4383764"/>
        <a:ext cx="173661" cy="376560"/>
      </dsp:txXfrm>
    </dsp:sp>
    <dsp:sp modelId="{0F37E09B-EA23-1C4D-888E-79B1685DC351}">
      <dsp:nvSpPr>
        <dsp:cNvPr id="0" name=""/>
        <dsp:cNvSpPr/>
      </dsp:nvSpPr>
      <dsp:spPr>
        <a:xfrm>
          <a:off x="3162821" y="4740506"/>
          <a:ext cx="1661296" cy="166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Ani ölüm</a:t>
          </a:r>
        </a:p>
      </dsp:txBody>
      <dsp:txXfrm>
        <a:off x="3406112" y="4983797"/>
        <a:ext cx="1174714" cy="1174714"/>
      </dsp:txXfrm>
    </dsp:sp>
    <dsp:sp modelId="{2F57DDE5-CB8E-0A41-B04C-C77897C5695D}">
      <dsp:nvSpPr>
        <dsp:cNvPr id="0" name=""/>
        <dsp:cNvSpPr/>
      </dsp:nvSpPr>
      <dsp:spPr>
        <a:xfrm rot="10028571">
          <a:off x="3569358" y="3327384"/>
          <a:ext cx="254552" cy="627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 rot="10800000">
        <a:off x="3644767" y="3444407"/>
        <a:ext cx="178186" cy="376560"/>
      </dsp:txXfrm>
    </dsp:sp>
    <dsp:sp modelId="{D8D4E522-787E-AA4A-B4B3-9429CFEF8600}">
      <dsp:nvSpPr>
        <dsp:cNvPr id="0" name=""/>
        <dsp:cNvSpPr/>
      </dsp:nvSpPr>
      <dsp:spPr>
        <a:xfrm>
          <a:off x="1815017" y="3050413"/>
          <a:ext cx="1661296" cy="166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PHT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(20-30%)</a:t>
          </a:r>
        </a:p>
      </dsp:txBody>
      <dsp:txXfrm>
        <a:off x="2058308" y="3293704"/>
        <a:ext cx="1174714" cy="1174714"/>
      </dsp:txXfrm>
    </dsp:sp>
    <dsp:sp modelId="{A5ECA828-8244-A24B-AB4C-E6E191796D73}">
      <dsp:nvSpPr>
        <dsp:cNvPr id="0" name=""/>
        <dsp:cNvSpPr/>
      </dsp:nvSpPr>
      <dsp:spPr>
        <a:xfrm rot="13114286">
          <a:off x="3841486" y="2130141"/>
          <a:ext cx="251700" cy="627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 rot="10800000">
        <a:off x="3908759" y="2279201"/>
        <a:ext cx="176190" cy="376560"/>
      </dsp:txXfrm>
    </dsp:sp>
    <dsp:sp modelId="{E28AF54A-3F4A-8B4D-AC50-EF9228C24659}">
      <dsp:nvSpPr>
        <dsp:cNvPr id="0" name=""/>
        <dsp:cNvSpPr/>
      </dsp:nvSpPr>
      <dsp:spPr>
        <a:xfrm>
          <a:off x="2296043" y="942902"/>
          <a:ext cx="1661296" cy="166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latin typeface="Avenir Book" panose="02000503020000020003" pitchFamily="2" charset="0"/>
            </a:rPr>
            <a:t>Arteryal Hipertenziya (30-60%)</a:t>
          </a:r>
        </a:p>
      </dsp:txBody>
      <dsp:txXfrm>
        <a:off x="2539334" y="1186193"/>
        <a:ext cx="1174714" cy="117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5DA1-9960-7246-903D-49B7C4E9D8BA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6979-9CFE-184C-A3C6-98E424BC2892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5851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Z" dirty="0"/>
              <a:t>Israilde edilmi. </a:t>
            </a:r>
            <a:r>
              <a:rPr lang="en-GB" dirty="0"/>
              <a:t>B</a:t>
            </a:r>
            <a:r>
              <a:rPr lang="en-AZ" dirty="0"/>
              <a:t>ir çalışma PSG pozetiv çıxanlarda olduğu kimi neqativ çıxanlardada xoruldama, gündüz yuxululuq ve tanikli apnoe olmuşdur.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A6979-9CFE-184C-A3C6-98E424BC2892}" type="slidenum">
              <a:rPr lang="en-AZ" smtClean="0"/>
              <a:t>15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7719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Z" dirty="0"/>
              <a:t>Gerçək mənada tam bir qüsurlu dövran yaranmış olar.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A6979-9CFE-184C-A3C6-98E424BC2892}" type="slidenum">
              <a:rPr lang="en-AZ" smtClean="0"/>
              <a:t>17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63302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Z" dirty="0"/>
              <a:t>Yaponya . Müalice olunmamış OSA xestelerinde ablasyon sonrası AF tekrarlanma riskinin yüksek olduğu görülmüş. </a:t>
            </a:r>
          </a:p>
          <a:p>
            <a:endParaRPr lang="en-AZ" dirty="0"/>
          </a:p>
          <a:p>
            <a:r>
              <a:rPr lang="en-GB" dirty="0"/>
              <a:t>https://</a:t>
            </a:r>
            <a:r>
              <a:rPr lang="en-GB" dirty="0" err="1"/>
              <a:t>www.sciencedirect.com</a:t>
            </a:r>
            <a:r>
              <a:rPr lang="en-GB" dirty="0"/>
              <a:t>/science/article/abs/</a:t>
            </a:r>
            <a:r>
              <a:rPr lang="en-GB" dirty="0" err="1"/>
              <a:t>pii</a:t>
            </a:r>
            <a:r>
              <a:rPr lang="en-GB" dirty="0"/>
              <a:t>/S1547527112013665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A6979-9CFE-184C-A3C6-98E424BC2892}" type="slidenum">
              <a:rPr lang="en-AZ" smtClean="0"/>
              <a:t>25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55714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Z" dirty="0"/>
              <a:t>OSA olan AF ve OSA olmayan AF. OSA olan AF xestlerin bir hissesi CPAP almış, bir hissesi almamış. OSA- ı olub AF olan ve CPAP alanların neticesi ile OSA olmayan AF xestelerinin neticesi benzer olmuş. OSA olub AF olan ve CPAP almayanlarda rekkurens yüksek görülmüş. </a:t>
            </a:r>
          </a:p>
          <a:p>
            <a:r>
              <a:rPr lang="en-GB" dirty="0"/>
              <a:t>https://</a:t>
            </a:r>
            <a:r>
              <a:rPr lang="en-GB" dirty="0" err="1"/>
              <a:t>pubmed.ncbi.nlm.nih.gov</a:t>
            </a:r>
            <a:r>
              <a:rPr lang="en-GB" dirty="0"/>
              <a:t>/23623910/</a:t>
            </a:r>
            <a:endParaRPr lang="en-A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A6979-9CFE-184C-A3C6-98E424BC2892}" type="slidenum">
              <a:rPr lang="en-AZ" smtClean="0"/>
              <a:t>26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03906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4695-6842-291D-DC30-94ED937F3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81D35-0085-C5E5-343E-DA872E4C4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5A76-2A8C-B0AA-93FA-FD749440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CA34E-595E-91A0-D93D-39C4C338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8C2C7-FDC2-BC05-8896-2165118C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2288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1825-0B8A-044C-1376-A0E03532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BB85A-6C2E-F7D4-73E3-A531B40C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25E3-7A41-9382-50C3-75936646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48454-BC8A-F59D-DA12-7B08AABB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69C01-2ED8-CE51-4BC4-DF778C03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45346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8D582-AF93-7521-EE8C-0951D81BD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E4DF1-21E0-A2AF-3875-1522FB6A7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9C6F-86CC-D7AE-B85C-15CB265B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7726-9D3A-A20D-5607-549E29CB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6D398-A8DC-DBB1-F861-988E8CBA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91336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FA4E9-64DD-B685-5306-92380685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5D94-6527-CA42-B512-CB15A9ADC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825EA-5FD2-0A83-67A9-C22A04C7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4D35-F15E-FF0A-B7EC-8207CCD9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72844-BF46-1E28-8D8C-385BDCCB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68352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588D-1491-3010-29BF-07BBCF08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2275C-A187-5F7C-9450-A0858C3E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55F3B-8174-10A0-77AC-68538705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1CC85-EF97-83E8-4CB7-ED3FA22F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57FC-3363-C94F-B12F-32B42F7E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914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C03B-3761-4E11-B446-DECC1FCE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7C57-31FC-FAD5-0CAD-E5A007F14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9428F-63A2-F636-37A3-B1F907945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9E440-AE52-3798-3093-598C2572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14C95-5A33-01BF-0BDF-84A40C40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DF21F-0D0E-76E4-D84C-B0321ECF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2526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D345-40EE-9065-0934-34A06CAB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0247B-00AD-AABE-CD48-B589A0F9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E43A6-8FD4-8E92-67AC-8AC13251C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0DFBB-C48C-5787-EB1E-7C31CACB8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9857D-576D-4414-3850-DDE7AF9F0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9F1A2B-96CC-D8FD-085F-AB1578FC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19E0F-4DC5-CAE3-16C4-157454B4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C4F7C1-8551-6F0D-B99B-1BEB9E51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4086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0D03-C45D-188A-CA5D-EA1DE038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3E771-F7B7-C114-BB57-2B4745C8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E4049-BFEC-3CEE-5D6D-9709EC8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A5018-622F-DE5C-C3FB-5570E1C0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05253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0B708-FD62-6047-7715-14E526BD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8E7E5-2840-675B-FA66-11C2A1A9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F2F9F-3378-F910-308D-1DE8E162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292704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44B1-CA99-D762-E3F6-68496109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95373-B6ED-BD00-82F3-45817A63E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943B8-BB0F-6D43-80E2-7807E3047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3B798-9CA2-1C85-B641-BEEAAE52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B5F1F-847D-9611-7143-48D85B06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2D552-C99E-A81A-1F71-6C5D7A53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46442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1404-255C-BB4F-E449-5E5EA3EB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89EE2-E662-9C14-7266-704CC63FD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A15E7-64B8-0A0B-AA8A-60AAEC41D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150E2-1A2E-C0EF-431E-0BC35184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875DA-F863-B1D8-9965-BD01897B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B6B7-C072-E4C8-22DE-31D9AF5E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15890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83840-1C82-F9D9-4590-EF3999CD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ECA5F-4CF2-2BE1-1A23-EE0C6BD7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78F8-F722-990C-4678-D67E4F626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2BF7-79A2-2B42-BD43-57F335E92F3B}" type="datetimeFigureOut">
              <a:rPr lang="en-AZ" smtClean="0"/>
              <a:t>25.09.22</a:t>
            </a:fld>
            <a:endParaRPr lang="en-A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204A-5A79-043C-C0BE-64EE5DE24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6690-2FBF-419C-FCDC-CAF2E2BF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EE2C-7564-1B4C-9569-9D34AF9C6A33}" type="slidenum">
              <a:rPr lang="en-AZ" smtClean="0"/>
              <a:t>‹#›</a:t>
            </a:fld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404468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mes.com/2017/06/lung-therapeutics-raises-14-3m-in-series-b-financing.html" TargetMode="External"/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dramatica.online/Iceberg_Image_Tre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B69C086C-9980-2142-80C0-03625D7A5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8" y="4229099"/>
            <a:ext cx="9144001" cy="1400175"/>
          </a:xfrm>
        </p:spPr>
        <p:txBody>
          <a:bodyPr>
            <a:normAutofit/>
          </a:bodyPr>
          <a:lstStyle/>
          <a:p>
            <a:r>
              <a:rPr lang="en-AZ" sz="2800">
                <a:solidFill>
                  <a:srgbClr val="C00000"/>
                </a:solidFill>
              </a:rPr>
              <a:t>Doktor Həsən Həsənzadə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E6A699-3EDD-734E-AA04-22996E44B705}"/>
              </a:ext>
            </a:extLst>
          </p:cNvPr>
          <p:cNvCxnSpPr/>
          <p:nvPr/>
        </p:nvCxnSpPr>
        <p:spPr>
          <a:xfrm>
            <a:off x="3886200" y="3714750"/>
            <a:ext cx="7343775" cy="0"/>
          </a:xfrm>
          <a:prstGeom prst="line">
            <a:avLst/>
          </a:prstGeom>
          <a:ln cmpd="tri"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C662AB3-1255-6348-909A-3B4E05B7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4768" y="0"/>
            <a:ext cx="12246767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73F394-7F85-AE3F-F187-7E91BB6EE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767" y="-3629"/>
            <a:ext cx="6150768" cy="68616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2D90C3-35B7-D2A0-FCB4-A37C46871D74}"/>
              </a:ext>
            </a:extLst>
          </p:cNvPr>
          <p:cNvSpPr/>
          <p:nvPr/>
        </p:nvSpPr>
        <p:spPr>
          <a:xfrm>
            <a:off x="-63701" y="0"/>
            <a:ext cx="6150769" cy="6858000"/>
          </a:xfrm>
          <a:prstGeom prst="rect">
            <a:avLst/>
          </a:prstGeom>
          <a:solidFill>
            <a:srgbClr val="005291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9F3BCDD-A2D7-5E6F-88E8-C90A2441E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642083"/>
            <a:ext cx="5846733" cy="371474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AZ" sz="54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  <a:t>Qulaqcıq  Fibrilyasiyası </a:t>
            </a:r>
            <a:br>
              <a:rPr lang="en-AZ" sz="54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</a:br>
            <a:r>
              <a:rPr lang="en-AZ" sz="54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  <a:t>və </a:t>
            </a:r>
            <a:br>
              <a:rPr lang="en-AZ" sz="54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</a:br>
            <a:r>
              <a:rPr lang="en-AZ" sz="54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  <a:t>Yuxu apnoesi</a:t>
            </a:r>
            <a:br>
              <a:rPr lang="en-AZ" sz="54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</a:br>
            <a:br>
              <a:rPr lang="en-AZ" sz="54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</a:br>
            <a:r>
              <a:rPr lang="en-AZ" sz="3200">
                <a:solidFill>
                  <a:schemeClr val="bg1"/>
                </a:solidFill>
                <a:latin typeface="Avenir Book"/>
                <a:cs typeface="Arial" panose="020B0604020202020204" pitchFamily="34" charset="0"/>
              </a:rPr>
              <a:t>Dr Həsən Həsənzadə</a:t>
            </a:r>
          </a:p>
        </p:txBody>
      </p:sp>
    </p:spTree>
    <p:extLst>
      <p:ext uri="{BB962C8B-B14F-4D97-AF65-F5344CB8AC3E}">
        <p14:creationId xmlns:p14="http://schemas.microsoft.com/office/powerpoint/2010/main" val="412718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7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599" y="1696664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C82C9-465A-8943-932C-60F5DA6DA0CE}"/>
              </a:ext>
            </a:extLst>
          </p:cNvPr>
          <p:cNvSpPr/>
          <p:nvPr/>
        </p:nvSpPr>
        <p:spPr>
          <a:xfrm>
            <a:off x="609599" y="1781210"/>
            <a:ext cx="112726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dirty="0">
                <a:solidFill>
                  <a:srgbClr val="C00000"/>
                </a:solidFill>
                <a:latin typeface="Avenir Book" panose="02000503020000020003"/>
              </a:rPr>
              <a:t>Major simptomlar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venir Book" panose="02000503020000020003"/>
              </a:rPr>
              <a:t>Xoruldamaq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venir Book" panose="02000503020000020003"/>
              </a:rPr>
              <a:t>Tanıklı apnoe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venir Book" panose="02000503020000020003"/>
              </a:rPr>
              <a:t>Gündüz yuxululuq halı</a:t>
            </a:r>
          </a:p>
          <a:p>
            <a:endParaRPr lang="en-GB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D4BBE-2A32-EF46-9C39-24E8839608E0}"/>
              </a:ext>
            </a:extLst>
          </p:cNvPr>
          <p:cNvSpPr/>
          <p:nvPr/>
        </p:nvSpPr>
        <p:spPr>
          <a:xfrm>
            <a:off x="6715127" y="1419910"/>
            <a:ext cx="517208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2400" dirty="0">
                <a:solidFill>
                  <a:srgbClr val="C00000"/>
                </a:solidFill>
                <a:latin typeface="Avenir Book" panose="02000503020000020003" pitchFamily="2" charset="0"/>
              </a:rPr>
              <a:t>Digər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Səhər başağrısı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Halsızlıq, yorğunluq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Yuxusuzluq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Enurez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Baş-boyun tərləməsi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Libido azalması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Diqqət problemləri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Despresiya</a:t>
            </a:r>
            <a:endParaRPr lang="en-GB" sz="22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Arterial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hipertoniya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(±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səhər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gün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ərzində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əsasən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normal 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Sinus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taxikardiyası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(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səbəbi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bilinməyən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GERX (öskürək      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FC2A9-10D8-BF4B-BC36-DD089F1F4369}"/>
              </a:ext>
            </a:extLst>
          </p:cNvPr>
          <p:cNvSpPr/>
          <p:nvPr/>
        </p:nvSpPr>
        <p:spPr>
          <a:xfrm>
            <a:off x="914401" y="4791767"/>
            <a:ext cx="4677507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Z" sz="2800">
                <a:solidFill>
                  <a:schemeClr val="bg1"/>
                </a:solidFill>
                <a:latin typeface="Avenir Book" panose="02000503020000020003" pitchFamily="2" charset="0"/>
              </a:rPr>
              <a:t>Yataq yoldaşı vəya ailə fərdlərindən</a:t>
            </a:r>
            <a:r>
              <a:rPr lang="az-Latn-AZ" sz="280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AZ" sz="2800">
                <a:solidFill>
                  <a:schemeClr val="bg1"/>
                </a:solidFill>
                <a:latin typeface="Avenir Book" panose="02000503020000020003" pitchFamily="2" charset="0"/>
              </a:rPr>
              <a:t>biri ilə mütləq danışılmalı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8C23D-EA88-FD6E-15AC-176DEB419DD0}"/>
              </a:ext>
            </a:extLst>
          </p:cNvPr>
          <p:cNvSpPr txBox="1"/>
          <p:nvPr/>
        </p:nvSpPr>
        <p:spPr>
          <a:xfrm>
            <a:off x="609600" y="548304"/>
            <a:ext cx="6105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SİMPTOMLAR</a:t>
            </a:r>
            <a:endParaRPr lang="en-AZ" sz="360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040E3974-1BA1-2AB1-1CA4-B3385E64622D}"/>
              </a:ext>
            </a:extLst>
          </p:cNvPr>
          <p:cNvSpPr/>
          <p:nvPr/>
        </p:nvSpPr>
        <p:spPr>
          <a:xfrm>
            <a:off x="9118961" y="5823134"/>
            <a:ext cx="393700" cy="38428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381450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2D30FD3-8317-D5F8-BD0B-D635F18BC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67" y="995499"/>
            <a:ext cx="9366065" cy="46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599" y="1696664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75C68-E6B0-0D12-F461-1684F0E7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5018"/>
            <a:ext cx="7772400" cy="5156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F034C-F1A7-5E1F-FC9A-A8334CA66ADE}"/>
              </a:ext>
            </a:extLst>
          </p:cNvPr>
          <p:cNvSpPr txBox="1"/>
          <p:nvPr/>
        </p:nvSpPr>
        <p:spPr>
          <a:xfrm>
            <a:off x="2573383" y="6131230"/>
            <a:ext cx="96578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venir Book" panose="02000503020000020003" pitchFamily="2" charset="0"/>
              </a:rPr>
              <a:t>Ling Zhang, </a:t>
            </a:r>
            <a:r>
              <a:rPr lang="en-GB" dirty="0" err="1">
                <a:effectLst/>
                <a:latin typeface="Avenir Book" panose="02000503020000020003" pitchFamily="2" charset="0"/>
              </a:rPr>
              <a:t>Yuemei</a:t>
            </a:r>
            <a:r>
              <a:rPr lang="en-GB" dirty="0">
                <a:effectLst/>
                <a:latin typeface="Avenir Book" panose="02000503020000020003" pitchFamily="2" charset="0"/>
              </a:rPr>
              <a:t> Hou, Sunny S Po</a:t>
            </a:r>
            <a:r>
              <a:rPr lang="en-GB" baseline="30000" dirty="0">
                <a:latin typeface="Avenir Book" panose="02000503020000020003" pitchFamily="2" charset="0"/>
              </a:rPr>
              <a:t> </a:t>
            </a:r>
            <a:r>
              <a:rPr lang="en-GB" sz="1800" dirty="0">
                <a:effectLst/>
                <a:latin typeface="Avenir Book" panose="02000503020000020003" pitchFamily="2" charset="0"/>
              </a:rPr>
              <a:t>( 2015 May ) </a:t>
            </a:r>
            <a:r>
              <a:rPr lang="en-GB" sz="1800" i="1" dirty="0">
                <a:effectLst/>
                <a:latin typeface="Avenir Book" panose="02000503020000020003" pitchFamily="2" charset="0"/>
              </a:rPr>
              <a:t>Obstructive Sleep Apnoea and Atrial Fibrillation. </a:t>
            </a:r>
            <a:r>
              <a:rPr lang="en-GB" sz="1800" dirty="0" err="1">
                <a:effectLst/>
                <a:latin typeface="Avenir Book" panose="02000503020000020003" pitchFamily="2" charset="0"/>
              </a:rPr>
              <a:t>Arrhythm</a:t>
            </a:r>
            <a:r>
              <a:rPr lang="en-GB" sz="1800" dirty="0">
                <a:effectLst/>
                <a:latin typeface="Avenir Book" panose="02000503020000020003" pitchFamily="2" charset="0"/>
              </a:rPr>
              <a:t> </a:t>
            </a:r>
            <a:r>
              <a:rPr lang="en-GB" sz="1800" dirty="0" err="1">
                <a:effectLst/>
                <a:latin typeface="Avenir Book" panose="02000503020000020003" pitchFamily="2" charset="0"/>
              </a:rPr>
              <a:t>Electrophysiol</a:t>
            </a:r>
            <a:r>
              <a:rPr lang="en-GB" sz="1800" dirty="0">
                <a:effectLst/>
                <a:latin typeface="Avenir Book" panose="02000503020000020003" pitchFamily="2" charset="0"/>
              </a:rPr>
              <a:t> Rev . </a:t>
            </a:r>
            <a:r>
              <a:rPr lang="en-GB" dirty="0">
                <a:effectLst/>
                <a:latin typeface="Avenir Book" panose="02000503020000020003" pitchFamily="2" charset="0"/>
              </a:rPr>
              <a:t>4(1): 14–18.</a:t>
            </a:r>
            <a:endParaRPr lang="en-GB" sz="1800" dirty="0">
              <a:effectLst/>
              <a:latin typeface="Avenir Book" panose="02000503020000020003" pitchFamily="2" charset="0"/>
            </a:endParaRPr>
          </a:p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118370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pic>
        <p:nvPicPr>
          <p:cNvPr id="2050" name="Picture 2" descr="Cureus | Obstructive Sleep Apnea in Adults: What Primary Care Physicians  Need to Know">
            <a:extLst>
              <a:ext uri="{FF2B5EF4-FFF2-40B4-BE49-F238E27FC236}">
                <a16:creationId xmlns:a16="http://schemas.microsoft.com/office/drawing/2014/main" id="{9934F9E4-C8C2-5947-9A27-3873EF2B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54615"/>
            <a:ext cx="11529391" cy="64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CF6D2-6852-EE42-802D-871B3B06F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31" y="4717441"/>
            <a:ext cx="11873937" cy="19985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2CCB35-CB18-CF4E-A2DB-5312E45036AC}"/>
              </a:ext>
            </a:extLst>
          </p:cNvPr>
          <p:cNvSpPr/>
          <p:nvPr/>
        </p:nvSpPr>
        <p:spPr>
          <a:xfrm>
            <a:off x="1896034" y="6002333"/>
            <a:ext cx="10287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22222"/>
                </a:solidFill>
                <a:latin typeface="Avenir Book" panose="02000503020000020003" pitchFamily="2" charset="0"/>
              </a:rPr>
              <a:t>Arredondo E, Udeani G, Panahi L, et al. (September 09, 2021) Obstructive Sleep Apnea in Adults: What Primary Care Physicians Need to Know. Cureus 13(9): e17843. doi:10.7759/cureus.17843</a:t>
            </a:r>
            <a:endParaRPr lang="en-AZ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1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E716A8-298E-F744-9431-A365E4927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381620"/>
              </p:ext>
            </p:extLst>
          </p:nvPr>
        </p:nvGraphicFramePr>
        <p:xfrm>
          <a:off x="964460" y="128588"/>
          <a:ext cx="10148650" cy="640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28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831D7B5-0106-0E4E-65A7-D8FF4D08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780" y="274651"/>
            <a:ext cx="6163863" cy="2978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D9D15-38B6-D16C-2B00-EC77FAFDA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537" y="3788228"/>
            <a:ext cx="5923106" cy="990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5BBE4-75C3-7463-9049-92C1C6015554}"/>
              </a:ext>
            </a:extLst>
          </p:cNvPr>
          <p:cNvSpPr txBox="1"/>
          <p:nvPr/>
        </p:nvSpPr>
        <p:spPr>
          <a:xfrm>
            <a:off x="338357" y="1462261"/>
            <a:ext cx="53514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n= 188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PSG (+) 155 (82.4%)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OSA 127 (82%)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Merkezi tip 28 ( 18%)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Mix tip (15 ± 7.4%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4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PSG (-) 28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z-Latn-AZ" dirty="0">
              <a:solidFill>
                <a:schemeClr val="accent1">
                  <a:lumMod val="50000"/>
                </a:schemeClr>
              </a:solidFill>
              <a:latin typeface="Avenir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z-Latn-AZ" sz="1800" dirty="0">
              <a:solidFill>
                <a:schemeClr val="accent1">
                  <a:lumMod val="50000"/>
                </a:schemeClr>
              </a:solidFill>
              <a:latin typeface="Avenir Book"/>
            </a:endParaRPr>
          </a:p>
          <a:p>
            <a:r>
              <a:rPr lang="az-Latn-AZ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PSG+ olanlardan əlavə PSG – çıxan bir çox xəstədə Xoruldama və tanıklı apnoe görülmüşdür.</a:t>
            </a:r>
            <a:endParaRPr lang="az-Latn-AZ" sz="1800" dirty="0">
              <a:solidFill>
                <a:schemeClr val="accent1">
                  <a:lumMod val="50000"/>
                </a:schemeClr>
              </a:solidFill>
              <a:latin typeface="Avenir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z-Latn-AZ" dirty="0">
              <a:solidFill>
                <a:schemeClr val="accent1">
                  <a:lumMod val="50000"/>
                </a:schemeClr>
              </a:solidFill>
              <a:latin typeface="Avenir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z-Latn-AZ" sz="1800" dirty="0">
              <a:solidFill>
                <a:schemeClr val="accent1">
                  <a:lumMod val="50000"/>
                </a:schemeClr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9346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599" y="1696664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7E66C-B5EF-4F95-AC20-BC4664BC1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7" y="215241"/>
            <a:ext cx="5192674" cy="3424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AD30F-4749-517E-4BC4-8D6F91328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73" y="3382997"/>
            <a:ext cx="77724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7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5C6EB-B6C9-4C48-AD25-BDC5ACABD0EC}"/>
              </a:ext>
            </a:extLst>
          </p:cNvPr>
          <p:cNvSpPr/>
          <p:nvPr/>
        </p:nvSpPr>
        <p:spPr>
          <a:xfrm>
            <a:off x="914401" y="391520"/>
            <a:ext cx="10363198" cy="59093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az-Latn-AZ" sz="2800" u="sng" dirty="0">
                <a:solidFill>
                  <a:srgbClr val="C00000"/>
                </a:solidFill>
                <a:latin typeface="Avenir Book"/>
              </a:rPr>
              <a:t>Qulaqcık fibrilyasiyası (AF) və Yuxu apnoesi (OSA) arasında əlaqənin patofizioloji mexanizmi qarışıq və çox faktorludur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az-Latn-AZ" sz="2800" u="sng" dirty="0">
              <a:solidFill>
                <a:srgbClr val="C00000"/>
              </a:solidFill>
              <a:latin typeface="Avenir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OSA olanlarda AF riski ümumi populyasiyaya görə 4 qat daha çox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OSA yuxu zamanı aritmiyaları bilavasitə tətiklər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OSA serebrovaskular olay riskini artırar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AF zamanı serebrovaskulyar olay riski artar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Serebrovaskulyar olay OSA riskini artırar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Müalicə edilməyən yuxu apnoesi AF-ə meyillik yaradan HT və DM başlanmasına yol açar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/>
              </a:rPr>
              <a:t>Hipoksik olaylar sonrası ikincili Polistemiya və qan viskozitesi artışı ilə aritmiyalar tətiklənər</a:t>
            </a:r>
          </a:p>
        </p:txBody>
      </p:sp>
    </p:spTree>
    <p:extLst>
      <p:ext uri="{BB962C8B-B14F-4D97-AF65-F5344CB8AC3E}">
        <p14:creationId xmlns:p14="http://schemas.microsoft.com/office/powerpoint/2010/main" val="127717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599" y="1696664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4424A7-8794-AF4D-93A7-53324DC7ECF0}"/>
              </a:ext>
            </a:extLst>
          </p:cNvPr>
          <p:cNvSpPr/>
          <p:nvPr/>
        </p:nvSpPr>
        <p:spPr>
          <a:xfrm>
            <a:off x="609598" y="980705"/>
            <a:ext cx="11349039" cy="493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DİAQNOZ</a:t>
            </a:r>
          </a:p>
          <a:p>
            <a:pPr>
              <a:lnSpc>
                <a:spcPct val="150000"/>
              </a:lnSpc>
            </a:pPr>
            <a:endParaRPr lang="en-AZ" sz="36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2800" dirty="0">
                <a:solidFill>
                  <a:srgbClr val="C00000"/>
                </a:solidFill>
                <a:latin typeface="Avenir Book" panose="02000503020000020003" pitchFamily="2" charset="0"/>
              </a:rPr>
              <a:t>KLİNİK</a:t>
            </a:r>
            <a:endParaRPr lang="en-AZ" sz="28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Radioloji görüntüləmələr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Endoskopik metodlar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Biokimyəvi analizlər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2800" dirty="0">
                <a:solidFill>
                  <a:srgbClr val="C00000"/>
                </a:solidFill>
                <a:latin typeface="Avenir Book" panose="02000503020000020003" pitchFamily="2" charset="0"/>
              </a:rPr>
              <a:t>POLİSOMNOGRAFİYA – QIZIL STANDART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6787B-22D0-4C47-9112-FF8BC5BE85F6}"/>
              </a:ext>
            </a:extLst>
          </p:cNvPr>
          <p:cNvSpPr/>
          <p:nvPr/>
        </p:nvSpPr>
        <p:spPr>
          <a:xfrm>
            <a:off x="8086719" y="4224752"/>
            <a:ext cx="3557595" cy="1938992"/>
          </a:xfrm>
          <a:prstGeom prst="rect">
            <a:avLst/>
          </a:prstGeom>
          <a:solidFill>
            <a:srgbClr val="FF9287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Apnoe Hipopnoe İndeksi (AHİ)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AHİ &lt;5 normal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AHİ 5-15 xəfif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AHİ 15-30 orta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AHİ &gt;30 ağır</a:t>
            </a:r>
          </a:p>
        </p:txBody>
      </p:sp>
    </p:spTree>
    <p:extLst>
      <p:ext uri="{BB962C8B-B14F-4D97-AF65-F5344CB8AC3E}">
        <p14:creationId xmlns:p14="http://schemas.microsoft.com/office/powerpoint/2010/main" val="45438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UYKU APNE SENDROMU KLİNİĞİ Olgunun Değerlendirilmesi - ppt video online  indir">
            <a:extLst>
              <a:ext uri="{FF2B5EF4-FFF2-40B4-BE49-F238E27FC236}">
                <a16:creationId xmlns:a16="http://schemas.microsoft.com/office/drawing/2014/main" id="{E2BE2503-3FF8-AC46-A61E-D7DF9800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6" y="1616645"/>
            <a:ext cx="6967536" cy="52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F665AD-C7F9-374E-B4A1-8C1E39C193E7}"/>
              </a:ext>
            </a:extLst>
          </p:cNvPr>
          <p:cNvSpPr/>
          <p:nvPr/>
        </p:nvSpPr>
        <p:spPr>
          <a:xfrm>
            <a:off x="8817429" y="3244334"/>
            <a:ext cx="2293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Z" sz="800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&gt;10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88CDAD-0BA4-6F43-B84B-2E4286D71404}"/>
              </a:ext>
            </a:extLst>
          </p:cNvPr>
          <p:cNvSpPr/>
          <p:nvPr/>
        </p:nvSpPr>
        <p:spPr>
          <a:xfrm>
            <a:off x="8577259" y="2920215"/>
            <a:ext cx="2700338" cy="1971675"/>
          </a:xfrm>
          <a:prstGeom prst="ellipse">
            <a:avLst/>
          </a:prstGeom>
          <a:solidFill>
            <a:schemeClr val="accent1">
              <a:alpha val="5572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7DAC2-0736-F8C9-69BA-46AB9CD20488}"/>
              </a:ext>
            </a:extLst>
          </p:cNvPr>
          <p:cNvSpPr txBox="1"/>
          <p:nvPr/>
        </p:nvSpPr>
        <p:spPr>
          <a:xfrm>
            <a:off x="833437" y="553381"/>
            <a:ext cx="4208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EPWORTH TESTİ</a:t>
            </a:r>
            <a:endParaRPr lang="en-AZ" sz="360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6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D94E90-A62E-F515-B808-F83CBC7D0684}"/>
              </a:ext>
            </a:extLst>
          </p:cNvPr>
          <p:cNvSpPr txBox="1"/>
          <p:nvPr/>
        </p:nvSpPr>
        <p:spPr>
          <a:xfrm>
            <a:off x="744583" y="2127742"/>
            <a:ext cx="10881349" cy="2506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Dünya populyasiyasının ∽ 20%-ə təsir edən, bütün ixtisaslar tərəfindən çox sıx görülən amma yetəri qədər tanınmayan bir problem</a:t>
            </a:r>
          </a:p>
        </p:txBody>
      </p:sp>
    </p:spTree>
    <p:extLst>
      <p:ext uri="{BB962C8B-B14F-4D97-AF65-F5344CB8AC3E}">
        <p14:creationId xmlns:p14="http://schemas.microsoft.com/office/powerpoint/2010/main" val="253477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599" y="1696664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5DB37-2F6F-1B49-A29C-046F86C8DDD2}"/>
              </a:ext>
            </a:extLst>
          </p:cNvPr>
          <p:cNvSpPr/>
          <p:nvPr/>
        </p:nvSpPr>
        <p:spPr>
          <a:xfrm>
            <a:off x="609598" y="872533"/>
            <a:ext cx="113490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C00000"/>
                </a:solidFill>
                <a:latin typeface="Avenir Book" panose="02000503020000020003" pitchFamily="2" charset="0"/>
              </a:rPr>
              <a:t>M</a:t>
            </a:r>
            <a:r>
              <a:rPr lang="en-AZ" sz="3600" dirty="0">
                <a:solidFill>
                  <a:srgbClr val="C00000"/>
                </a:solidFill>
                <a:latin typeface="Avenir Book" panose="02000503020000020003" pitchFamily="2" charset="0"/>
              </a:rPr>
              <a:t>üalicə edilməməsi kardiak müalicələrin effektivliyini ciddi dərəcədə düşürər </a:t>
            </a: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(Ölkəmiz və digərləri)</a:t>
            </a:r>
          </a:p>
          <a:p>
            <a:pPr>
              <a:lnSpc>
                <a:spcPct val="150000"/>
              </a:lnSpc>
            </a:pPr>
            <a:endParaRPr lang="en-AZ" sz="36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Risk faktorlarının ortadan qaldırılmalı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Yanaşı xəstəliklərin müalicəsi</a:t>
            </a:r>
            <a:r>
              <a:rPr lang="en-AZ" sz="3600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Gərəkli cərrahi müdaxilələr</a:t>
            </a:r>
            <a:endParaRPr lang="en-AZ" sz="36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Ev tipli mexanik ventilyatorlar</a:t>
            </a:r>
          </a:p>
        </p:txBody>
      </p:sp>
    </p:spTree>
    <p:extLst>
      <p:ext uri="{BB962C8B-B14F-4D97-AF65-F5344CB8AC3E}">
        <p14:creationId xmlns:p14="http://schemas.microsoft.com/office/powerpoint/2010/main" val="289531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C5DB37-2F6F-1B49-A29C-046F86C8DDD2}"/>
              </a:ext>
            </a:extLst>
          </p:cNvPr>
          <p:cNvSpPr/>
          <p:nvPr/>
        </p:nvSpPr>
        <p:spPr>
          <a:xfrm>
            <a:off x="609598" y="808851"/>
            <a:ext cx="11349039" cy="4175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3600" dirty="0">
                <a:solidFill>
                  <a:srgbClr val="C00000"/>
                </a:solidFill>
                <a:latin typeface="Avenir Book" panose="02000503020000020003" pitchFamily="2" charset="0"/>
              </a:rPr>
              <a:t>Risk faktorlarının ortadan qaldırılmalı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endParaRPr lang="en-GB" sz="3600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K</a:t>
            </a: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ilo vermək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Alkoqol, Sedativlər və </a:t>
            </a:r>
            <a:r>
              <a:rPr lang="en-AZ" sz="3200" u="sng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bütün növ siqareti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Yuxu pozisiyası </a:t>
            </a:r>
            <a:endParaRPr lang="en-AZ" sz="24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3074" name="Picture 2" descr="Horluyorsanız uyku apnesi de yaşıyor olabilirsiniz'">
            <a:extLst>
              <a:ext uri="{FF2B5EF4-FFF2-40B4-BE49-F238E27FC236}">
                <a16:creationId xmlns:a16="http://schemas.microsoft.com/office/drawing/2014/main" id="{97578AF5-FDA3-B7B6-255D-40C89920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08" y="5029200"/>
            <a:ext cx="32826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topedik yastık (45 fotoğraf): uyku için en iyi modeller, yorumlar">
            <a:extLst>
              <a:ext uri="{FF2B5EF4-FFF2-40B4-BE49-F238E27FC236}">
                <a16:creationId xmlns:a16="http://schemas.microsoft.com/office/drawing/2014/main" id="{9C8891DB-ED7B-0E34-B58C-9236DB2F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304" y="5029200"/>
            <a:ext cx="32826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2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5FE272-B450-2349-A736-68DEC8A8E93D}"/>
              </a:ext>
            </a:extLst>
          </p:cNvPr>
          <p:cNvSpPr/>
          <p:nvPr/>
        </p:nvSpPr>
        <p:spPr>
          <a:xfrm>
            <a:off x="609598" y="2033490"/>
            <a:ext cx="11349039" cy="390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Kardiovaskulyar xəstəliklər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Hipotiroidizm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Akromeqaliya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DM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Havayolu xəstəlikləri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Nevroloji xəstəliklər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10DCE-BA2B-D505-8F84-D6191DCB9F1B}"/>
              </a:ext>
            </a:extLst>
          </p:cNvPr>
          <p:cNvSpPr txBox="1"/>
          <p:nvPr/>
        </p:nvSpPr>
        <p:spPr>
          <a:xfrm>
            <a:off x="609598" y="866892"/>
            <a:ext cx="854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AZ" sz="3600" dirty="0">
                <a:solidFill>
                  <a:srgbClr val="C00000"/>
                </a:solidFill>
                <a:latin typeface="Avenir Book" panose="02000503020000020003" pitchFamily="2" charset="0"/>
              </a:rPr>
              <a:t>Yanaşi xəstəliklərin müalicəsi</a:t>
            </a:r>
          </a:p>
        </p:txBody>
      </p:sp>
    </p:spTree>
    <p:extLst>
      <p:ext uri="{BB962C8B-B14F-4D97-AF65-F5344CB8AC3E}">
        <p14:creationId xmlns:p14="http://schemas.microsoft.com/office/powerpoint/2010/main" val="87652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C5DB37-2F6F-1B49-A29C-046F86C8DDD2}"/>
              </a:ext>
            </a:extLst>
          </p:cNvPr>
          <p:cNvSpPr/>
          <p:nvPr/>
        </p:nvSpPr>
        <p:spPr>
          <a:xfrm>
            <a:off x="862155" y="724348"/>
            <a:ext cx="10332700" cy="416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Z" sz="3600" dirty="0">
                <a:solidFill>
                  <a:srgbClr val="C00000"/>
                </a:solidFill>
                <a:latin typeface="Avenir Book" panose="02000503020000020003" pitchFamily="2" charset="0"/>
              </a:rPr>
              <a:t>CƏRRAHİ</a:t>
            </a:r>
          </a:p>
          <a:p>
            <a:pPr>
              <a:lnSpc>
                <a:spcPct val="150000"/>
              </a:lnSpc>
            </a:pPr>
            <a:endParaRPr lang="en-AZ" sz="36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Çənə və burun problemlərinin həlli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Obezite cərrahisi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3600" strike="sngStrike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Yumşaq damaq və uvula əməliyyatları 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453E1B90-F537-3324-F25E-608452911D00}"/>
              </a:ext>
            </a:extLst>
          </p:cNvPr>
          <p:cNvSpPr/>
          <p:nvPr/>
        </p:nvSpPr>
        <p:spPr>
          <a:xfrm>
            <a:off x="8982530" y="3889832"/>
            <a:ext cx="914400" cy="9144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Z"/>
          </a:p>
        </p:txBody>
      </p:sp>
    </p:spTree>
    <p:extLst>
      <p:ext uri="{BB962C8B-B14F-4D97-AF65-F5344CB8AC3E}">
        <p14:creationId xmlns:p14="http://schemas.microsoft.com/office/powerpoint/2010/main" val="198073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Is The Best Pillow For Sleep Apnea | Sleep Apnea Resources">
            <a:extLst>
              <a:ext uri="{FF2B5EF4-FFF2-40B4-BE49-F238E27FC236}">
                <a16:creationId xmlns:a16="http://schemas.microsoft.com/office/drawing/2014/main" id="{24543840-F86F-3840-9C6C-8731FB15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1662648"/>
            <a:ext cx="4438649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B531C7-A57F-BF4E-803A-D52CC6DE7371}"/>
              </a:ext>
            </a:extLst>
          </p:cNvPr>
          <p:cNvSpPr/>
          <p:nvPr/>
        </p:nvSpPr>
        <p:spPr>
          <a:xfrm>
            <a:off x="1240971" y="5356625"/>
            <a:ext cx="649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Effektivliyi ən yüksək müalicə!!!</a:t>
            </a:r>
            <a:endParaRPr lang="en-A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4ADB6-C88B-EAC7-72B6-6908F8DF9071}"/>
              </a:ext>
            </a:extLst>
          </p:cNvPr>
          <p:cNvSpPr txBox="1"/>
          <p:nvPr/>
        </p:nvSpPr>
        <p:spPr>
          <a:xfrm>
            <a:off x="627017" y="482495"/>
            <a:ext cx="8516983" cy="851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3600" dirty="0">
                <a:solidFill>
                  <a:srgbClr val="C00000"/>
                </a:solidFill>
                <a:latin typeface="Avenir Book" panose="02000503020000020003" pitchFamily="2" charset="0"/>
              </a:rPr>
              <a:t>Ev tipli mexanik ventilyatorlar</a:t>
            </a:r>
          </a:p>
        </p:txBody>
      </p:sp>
    </p:spTree>
    <p:extLst>
      <p:ext uri="{BB962C8B-B14F-4D97-AF65-F5344CB8AC3E}">
        <p14:creationId xmlns:p14="http://schemas.microsoft.com/office/powerpoint/2010/main" val="3325738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7D3E2-6E6A-5C25-194A-7C03012F1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01" y="209639"/>
            <a:ext cx="5874383" cy="3565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DC9C0-9B31-12A8-9C6B-F5C52677359E}"/>
              </a:ext>
            </a:extLst>
          </p:cNvPr>
          <p:cNvSpPr txBox="1"/>
          <p:nvPr/>
        </p:nvSpPr>
        <p:spPr>
          <a:xfrm>
            <a:off x="370117" y="539991"/>
            <a:ext cx="520772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n =153</a:t>
            </a: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OSA (+) 116</a:t>
            </a: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82  CPAP + </a:t>
            </a: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34  CPAP  -</a:t>
            </a: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OSA (-) 37 </a:t>
            </a:r>
          </a:p>
          <a:p>
            <a:endParaRPr lang="en-AZ" sz="20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Ortalama 10.3 aylıq təqib sonrası dəyərləndirmədə</a:t>
            </a:r>
          </a:p>
          <a:p>
            <a:endParaRPr lang="en-AZ" sz="20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Toplam 51 ( 33%) xestede AF nüks </a:t>
            </a: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46 nüks CPAP –</a:t>
            </a: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2 nüks CPAP –</a:t>
            </a:r>
          </a:p>
          <a:p>
            <a:r>
              <a:rPr lang="en-AZ" sz="2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3 nüks OSA -</a:t>
            </a:r>
          </a:p>
          <a:p>
            <a:endParaRPr lang="en-AZ" dirty="0"/>
          </a:p>
          <a:p>
            <a:endParaRPr lang="en-AZ" dirty="0"/>
          </a:p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2574108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98494-AD2E-5EF6-37F3-4A050B47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77" y="574767"/>
            <a:ext cx="9392194" cy="54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Lung Day 2022: Lung Health For All">
            <a:extLst>
              <a:ext uri="{FF2B5EF4-FFF2-40B4-BE49-F238E27FC236}">
                <a16:creationId xmlns:a16="http://schemas.microsoft.com/office/drawing/2014/main" id="{CDD34B70-A7BA-31EA-E7F4-FE0516F9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7" y="525781"/>
            <a:ext cx="11043858" cy="5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04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6440F4-0D17-0246-A0D2-6017DC746B5B}"/>
              </a:ext>
            </a:extLst>
          </p:cNvPr>
          <p:cNvSpPr/>
          <p:nvPr/>
        </p:nvSpPr>
        <p:spPr>
          <a:xfrm>
            <a:off x="7438110" y="4358765"/>
            <a:ext cx="3523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Təşəkkürlər…</a:t>
            </a:r>
            <a:endParaRPr lang="en-AZ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9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56493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56493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601" y="1453768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39891-B054-5444-B76E-83430AC5E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5854" y="1154016"/>
            <a:ext cx="5586545" cy="39326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4A8AC0-2F04-EC44-A15F-042D1FA6E0EF}"/>
              </a:ext>
            </a:extLst>
          </p:cNvPr>
          <p:cNvSpPr/>
          <p:nvPr/>
        </p:nvSpPr>
        <p:spPr>
          <a:xfrm>
            <a:off x="627537" y="1205566"/>
            <a:ext cx="47151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venir Book" panose="02000503020000020003"/>
              </a:rPr>
              <a:t>85%</a:t>
            </a:r>
            <a:r>
              <a:rPr lang="az-Latn-AZ" sz="36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simptomatik amma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Avenir Book" panose="02000503020000020003"/>
              </a:rPr>
              <a:t>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/>
              </a:rPr>
              <a:t>diaqnozsuz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Book" panose="0200050302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z-Latn-AZ" sz="3600" dirty="0">
              <a:solidFill>
                <a:schemeClr val="accent1">
                  <a:lumMod val="75000"/>
                </a:schemeClr>
              </a:solidFill>
              <a:latin typeface="Avenir Book" panose="020005030200000200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36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Diaqnoz alan xəstələrdən 24% kişi, 9% qadın asimptomatik</a:t>
            </a:r>
          </a:p>
        </p:txBody>
      </p:sp>
    </p:spTree>
    <p:extLst>
      <p:ext uri="{BB962C8B-B14F-4D97-AF65-F5344CB8AC3E}">
        <p14:creationId xmlns:p14="http://schemas.microsoft.com/office/powerpoint/2010/main" val="27522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599" y="1696664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5C6EB-B6C9-4C48-AD25-BDC5ACABD0EC}"/>
              </a:ext>
            </a:extLst>
          </p:cNvPr>
          <p:cNvSpPr/>
          <p:nvPr/>
        </p:nvSpPr>
        <p:spPr>
          <a:xfrm>
            <a:off x="609600" y="836083"/>
            <a:ext cx="109727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NƏDİR APNOE?</a:t>
            </a:r>
            <a:endParaRPr lang="en-AZ" sz="36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rgbClr val="C0000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APNOE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- Tənəffüsün </a:t>
            </a: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≥ 10 san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tam dayanması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6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HİPOPNOE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- Tənəffüsün </a:t>
            </a: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≥ 10 san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müddətində </a:t>
            </a: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50%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azalması və bu azalma ilə bərabər </a:t>
            </a: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sO</a:t>
            </a:r>
            <a:r>
              <a:rPr lang="en-GB" sz="2600" baseline="-250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 </a:t>
            </a: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≥ 4 %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düşməsi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6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600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AROUSAL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– Yenidən hava axımının başlaması, sürətli tənəffüs və xoruldama</a:t>
            </a:r>
          </a:p>
        </p:txBody>
      </p:sp>
    </p:spTree>
    <p:extLst>
      <p:ext uri="{BB962C8B-B14F-4D97-AF65-F5344CB8AC3E}">
        <p14:creationId xmlns:p14="http://schemas.microsoft.com/office/powerpoint/2010/main" val="249444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5C6EB-B6C9-4C48-AD25-BDC5ACABD0EC}"/>
              </a:ext>
            </a:extLst>
          </p:cNvPr>
          <p:cNvSpPr/>
          <p:nvPr/>
        </p:nvSpPr>
        <p:spPr>
          <a:xfrm>
            <a:off x="914401" y="973657"/>
            <a:ext cx="10363198" cy="39087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APNOE-HİPOPNOE</a:t>
            </a: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GB" sz="32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Mərkəzi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( Cheyne-stokes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v.s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) tip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OBSTRUKT</a:t>
            </a:r>
            <a:r>
              <a:rPr lang="az-Latn-AZ" sz="4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V TİP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az-Latn-AZ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Q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arişiq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tip</a:t>
            </a:r>
          </a:p>
        </p:txBody>
      </p:sp>
    </p:spTree>
    <p:extLst>
      <p:ext uri="{BB962C8B-B14F-4D97-AF65-F5344CB8AC3E}">
        <p14:creationId xmlns:p14="http://schemas.microsoft.com/office/powerpoint/2010/main" val="370796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5C6EB-B6C9-4C48-AD25-BDC5ACABD0EC}"/>
              </a:ext>
            </a:extLst>
          </p:cNvPr>
          <p:cNvSpPr/>
          <p:nvPr/>
        </p:nvSpPr>
        <p:spPr>
          <a:xfrm>
            <a:off x="914401" y="503393"/>
            <a:ext cx="10363198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rgbClr val="C00000"/>
                </a:solidFill>
                <a:latin typeface="Avenir Book" panose="02000503020000020003" pitchFamily="2" charset="0"/>
              </a:rPr>
              <a:t>Mərkəzi</a:t>
            </a:r>
            <a:r>
              <a:rPr lang="en-GB" sz="3600" dirty="0">
                <a:solidFill>
                  <a:srgbClr val="C00000"/>
                </a:solidFill>
                <a:latin typeface="Avenir Book" panose="02000503020000020003" pitchFamily="2" charset="0"/>
              </a:rPr>
              <a:t> tip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Birincili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(Primer)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İkincili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(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</a:t>
            </a:r>
            <a:r>
              <a:rPr lang="en-GB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ekonder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Ürək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çatışmazlığı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Serebrovaskulyar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olay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Yükseklikdə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yaşamaq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Dərman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və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maddə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asılılığı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b="0" i="0" u="sng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Hiperventilyasyon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-- 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(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Ürək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çatışmazlığı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Yükseklik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Primer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mərkəzi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apnoe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)-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Normo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vəya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Hipokapni</a:t>
            </a:r>
            <a:endParaRPr lang="en-GB" sz="2800" b="0" i="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GB" sz="2800" b="0" i="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GB" sz="2800" u="sng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Hipoventilyasyon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-- (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Dərman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Neyromuskulyar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xəst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., SVO,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Kifoskolyoz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)-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Hiperkapni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endParaRPr lang="en-GB" sz="2800" b="0" i="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74FDD-E0C4-A242-87CA-BAC82C3F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9252"/>
            <a:ext cx="5937069" cy="31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5C6EB-B6C9-4C48-AD25-BDC5ACABD0EC}"/>
              </a:ext>
            </a:extLst>
          </p:cNvPr>
          <p:cNvSpPr/>
          <p:nvPr/>
        </p:nvSpPr>
        <p:spPr>
          <a:xfrm>
            <a:off x="914401" y="503394"/>
            <a:ext cx="5181599" cy="52014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/>
            <a:endParaRPr lang="en-GB" sz="2400" dirty="0">
              <a:solidFill>
                <a:schemeClr val="accent1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b="0" i="0" u="sng" dirty="0" err="1">
                <a:solidFill>
                  <a:srgbClr val="C00000"/>
                </a:solidFill>
                <a:latin typeface="Avenir Book" panose="02000503020000020003" pitchFamily="2" charset="0"/>
              </a:rPr>
              <a:t>Hiperventilyasyon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-- 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(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Ürək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çatışmazlığı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Yükseklik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Primer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mərkəzi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apnoe</a:t>
            </a:r>
            <a:endParaRPr lang="en-GB" sz="2800" b="0" i="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Oyaq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olduqda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--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Normo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vəya</a:t>
            </a:r>
            <a:r>
              <a:rPr lang="en-GB" sz="2800" b="0" i="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b="0" i="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Hipokapni</a:t>
            </a:r>
            <a:endParaRPr lang="en-GB" sz="2800" b="0" i="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GB" sz="2800" b="0" i="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2800" u="sng" dirty="0" err="1">
                <a:solidFill>
                  <a:srgbClr val="C00000"/>
                </a:solidFill>
                <a:latin typeface="Avenir Book" panose="02000503020000020003" pitchFamily="2" charset="0"/>
              </a:rPr>
              <a:t>Hipoventilyasyon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-- (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Dərman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Neyromuskulyar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xəst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., SVO,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Kifoskolyoz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Oyaq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olduqda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-- 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Hiperkapni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endParaRPr lang="en-GB" sz="2800" b="0" i="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C28FF-26E7-8D17-305E-E167BE11B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602" y="503394"/>
            <a:ext cx="5561511" cy="3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D4FD43-E93F-8D43-AD76-790B3DCACDC4}"/>
              </a:ext>
            </a:extLst>
          </p:cNvPr>
          <p:cNvCxnSpPr/>
          <p:nvPr/>
        </p:nvCxnSpPr>
        <p:spPr>
          <a:xfrm>
            <a:off x="9258300" y="128588"/>
            <a:ext cx="0" cy="1100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708" y="717405"/>
            <a:ext cx="3575538" cy="5193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87" y="1134336"/>
            <a:ext cx="3634155" cy="4737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7" y="1040131"/>
            <a:ext cx="3373696" cy="4841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454BFE-EF75-02C9-4303-8C9F76000A61}"/>
              </a:ext>
            </a:extLst>
          </p:cNvPr>
          <p:cNvSpPr txBox="1"/>
          <p:nvPr/>
        </p:nvSpPr>
        <p:spPr>
          <a:xfrm>
            <a:off x="385350" y="344375"/>
            <a:ext cx="6100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rgbClr val="C00000"/>
                </a:solidFill>
                <a:latin typeface="Avenir Book" panose="02000503020000020003" pitchFamily="2" charset="0"/>
              </a:rPr>
              <a:t>Obstruktiv</a:t>
            </a:r>
            <a:r>
              <a:rPr lang="en-GB" sz="3600" dirty="0">
                <a:solidFill>
                  <a:srgbClr val="C00000"/>
                </a:solidFill>
                <a:latin typeface="Avenir Book" panose="02000503020000020003" pitchFamily="2" charset="0"/>
              </a:rPr>
              <a:t> tip</a:t>
            </a:r>
          </a:p>
        </p:txBody>
      </p:sp>
    </p:spTree>
    <p:extLst>
      <p:ext uri="{BB962C8B-B14F-4D97-AF65-F5344CB8AC3E}">
        <p14:creationId xmlns:p14="http://schemas.microsoft.com/office/powerpoint/2010/main" val="218803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4365D-DF18-BD42-BB0F-E139D1DEB8A0}"/>
              </a:ext>
            </a:extLst>
          </p:cNvPr>
          <p:cNvCxnSpPr>
            <a:cxnSpLocks/>
          </p:cNvCxnSpPr>
          <p:nvPr/>
        </p:nvCxnSpPr>
        <p:spPr>
          <a:xfrm>
            <a:off x="914401" y="6000750"/>
            <a:ext cx="1028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9BFE5-F00F-E642-B02F-C48E8454D769}"/>
              </a:ext>
            </a:extLst>
          </p:cNvPr>
          <p:cNvSpPr/>
          <p:nvPr/>
        </p:nvSpPr>
        <p:spPr>
          <a:xfrm>
            <a:off x="609601" y="5957054"/>
            <a:ext cx="10667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Z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ƏRİFİ</a:t>
            </a:r>
          </a:p>
          <a:p>
            <a:endParaRPr lang="en-A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806E2-CC66-9A40-A513-C1C9AE3C2C55}"/>
              </a:ext>
            </a:extLst>
          </p:cNvPr>
          <p:cNvCxnSpPr>
            <a:stCxn id="13" idx="1"/>
            <a:endCxn id="13" idx="3"/>
          </p:cNvCxnSpPr>
          <p:nvPr/>
        </p:nvCxnSpPr>
        <p:spPr>
          <a:xfrm>
            <a:off x="609601" y="6280220"/>
            <a:ext cx="10667998" cy="0"/>
          </a:xfrm>
          <a:prstGeom prst="line">
            <a:avLst/>
          </a:prstGeom>
          <a:ln>
            <a:solidFill>
              <a:srgbClr val="005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455C16-771E-5641-917B-F6CAD915048D}"/>
              </a:ext>
            </a:extLst>
          </p:cNvPr>
          <p:cNvSpPr/>
          <p:nvPr/>
        </p:nvSpPr>
        <p:spPr>
          <a:xfrm>
            <a:off x="609599" y="1696664"/>
            <a:ext cx="1066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C82C9-465A-8943-932C-60F5DA6DA0CE}"/>
              </a:ext>
            </a:extLst>
          </p:cNvPr>
          <p:cNvSpPr/>
          <p:nvPr/>
        </p:nvSpPr>
        <p:spPr>
          <a:xfrm>
            <a:off x="609598" y="1150996"/>
            <a:ext cx="11349039" cy="5118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AZ" sz="2800" dirty="0">
                <a:solidFill>
                  <a:srgbClr val="C00000"/>
                </a:solidFill>
                <a:latin typeface="Avenir Book" panose="02000503020000020003" pitchFamily="2" charset="0"/>
              </a:rPr>
              <a:t>Obezite</a:t>
            </a:r>
            <a:endParaRPr lang="en-AZ" sz="28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Yaş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Cins ( K &gt; Q 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Siqaret və digər tutun məhsulları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Alkoqol və Sedativ dərmanlar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A</a:t>
            </a:r>
            <a:r>
              <a:rPr lang="e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natomik Faktorlar - Boyun çevrəsi (K&gt;43cm Q&gt;38cm)</a:t>
            </a:r>
            <a:r>
              <a:rPr lang="az-Lat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Konstitusional bədən tipi, Üz-çənə anomaliyaları və.s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Z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Komorbid xəst. - AXOX, DM, Hipotiroid, Psixiatrik və neyromuskulyar xəstəliklər, ALS, MS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 və. s</a:t>
            </a:r>
            <a:endParaRPr lang="en-AZ" sz="2400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797CB-BBE5-CC0A-18B7-47ECFBFD50FE}"/>
              </a:ext>
            </a:extLst>
          </p:cNvPr>
          <p:cNvSpPr txBox="1"/>
          <p:nvPr/>
        </p:nvSpPr>
        <p:spPr>
          <a:xfrm>
            <a:off x="609598" y="560588"/>
            <a:ext cx="6284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RİSK FAKTORLARI</a:t>
            </a:r>
            <a:endParaRPr lang="en-AZ" sz="360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7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840</Words>
  <Application>Microsoft Macintosh PowerPoint</Application>
  <PresentationFormat>Widescreen</PresentationFormat>
  <Paragraphs>169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Avenir Book</vt:lpstr>
      <vt:lpstr>Calibri</vt:lpstr>
      <vt:lpstr>Calibri Light</vt:lpstr>
      <vt:lpstr>Wingdings</vt:lpstr>
      <vt:lpstr>Office Theme</vt:lpstr>
      <vt:lpstr>Qulaqcıq  Fibrilyasiyası  və  Yuxu apnoesi  Dr Həsən Həsənzadə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fibrilasyon ve yuxu apnoesi</dc:title>
  <dc:creator>Hasan Hasanzade</dc:creator>
  <cp:lastModifiedBy>Hasan Hasanzade</cp:lastModifiedBy>
  <cp:revision>139</cp:revision>
  <dcterms:created xsi:type="dcterms:W3CDTF">2022-09-16T18:46:57Z</dcterms:created>
  <dcterms:modified xsi:type="dcterms:W3CDTF">2022-09-25T08:15:31Z</dcterms:modified>
</cp:coreProperties>
</file>